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46"/>
  </p:notesMasterIdLst>
  <p:sldIdLst>
    <p:sldId id="411" r:id="rId6"/>
    <p:sldId id="323" r:id="rId7"/>
    <p:sldId id="302" r:id="rId8"/>
    <p:sldId id="4946" r:id="rId9"/>
    <p:sldId id="403" r:id="rId10"/>
    <p:sldId id="10421" r:id="rId11"/>
    <p:sldId id="10423" r:id="rId12"/>
    <p:sldId id="10422" r:id="rId13"/>
    <p:sldId id="10424" r:id="rId14"/>
    <p:sldId id="8577" r:id="rId15"/>
    <p:sldId id="1848" r:id="rId16"/>
    <p:sldId id="4903" r:id="rId17"/>
    <p:sldId id="4947" r:id="rId18"/>
    <p:sldId id="1850" r:id="rId19"/>
    <p:sldId id="8575" r:id="rId20"/>
    <p:sldId id="8576" r:id="rId21"/>
    <p:sldId id="1855" r:id="rId22"/>
    <p:sldId id="428" r:id="rId23"/>
    <p:sldId id="320" r:id="rId24"/>
    <p:sldId id="322" r:id="rId25"/>
    <p:sldId id="321" r:id="rId26"/>
    <p:sldId id="267" r:id="rId27"/>
    <p:sldId id="1699" r:id="rId28"/>
    <p:sldId id="1858" r:id="rId29"/>
    <p:sldId id="10426" r:id="rId30"/>
    <p:sldId id="10427" r:id="rId31"/>
    <p:sldId id="10428" r:id="rId32"/>
    <p:sldId id="10413" r:id="rId33"/>
    <p:sldId id="10429" r:id="rId34"/>
    <p:sldId id="319" r:id="rId35"/>
    <p:sldId id="355" r:id="rId36"/>
    <p:sldId id="358" r:id="rId37"/>
    <p:sldId id="359" r:id="rId38"/>
    <p:sldId id="439" r:id="rId39"/>
    <p:sldId id="10431" r:id="rId40"/>
    <p:sldId id="10432" r:id="rId41"/>
    <p:sldId id="318" r:id="rId42"/>
    <p:sldId id="10430" r:id="rId43"/>
    <p:sldId id="8579"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44" autoAdjust="0"/>
  </p:normalViewPr>
  <p:slideViewPr>
    <p:cSldViewPr snapToGrid="0">
      <p:cViewPr varScale="1">
        <p:scale>
          <a:sx n="102" d="100"/>
          <a:sy n="102" d="100"/>
        </p:scale>
        <p:origin x="300" y="108"/>
      </p:cViewPr>
      <p:guideLst/>
    </p:cSldViewPr>
  </p:slideViewPr>
  <p:notesTextViewPr>
    <p:cViewPr>
      <p:scale>
        <a:sx n="80" d="100"/>
        <a:sy n="80" d="100"/>
      </p:scale>
      <p:origin x="0" y="-252"/>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3/16/2022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SAP HANA on Azure Whiteboard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implementing SAP HANA-based workloads in Azure, you have the choice of deploying HANA on Azure virtual machines or bare-metal, purpose-built hardware referred to as SAP HANA on Azure (Large Instances).</a:t>
            </a:r>
          </a:p>
          <a:p>
            <a:pPr lvl="0"/>
            <a:r>
              <a:rPr lang="en-US" sz="1200" kern="1200" dirty="0">
                <a:solidFill>
                  <a:schemeClr val="tx1"/>
                </a:solidFill>
                <a:effectLst/>
                <a:latin typeface="+mn-lt"/>
                <a:ea typeface="+mn-ea"/>
                <a:cs typeface="+mn-cs"/>
              </a:rPr>
              <a:t>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a:t>
            </a:r>
          </a:p>
          <a:p>
            <a:r>
              <a:rPr lang="en-US" sz="1200" kern="1200" dirty="0">
                <a:solidFill>
                  <a:schemeClr val="tx1"/>
                </a:solidFill>
                <a:effectLst/>
                <a:latin typeface="+mn-lt"/>
                <a:ea typeface="+mn-ea"/>
                <a:cs typeface="+mn-cs"/>
              </a:rPr>
              <a:t>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Two different classes of hardware divide the SKUs into:</a:t>
            </a:r>
          </a:p>
          <a:p>
            <a:pPr marL="171450" lvl="0" indent="-171450">
              <a:buFontTx/>
              <a:buChar char="-"/>
            </a:pPr>
            <a:r>
              <a:rPr lang="en-US" sz="1200" kern="1200" dirty="0">
                <a:solidFill>
                  <a:schemeClr val="tx1"/>
                </a:solidFill>
                <a:effectLst/>
                <a:latin typeface="+mn-lt"/>
                <a:ea typeface="+mn-ea"/>
                <a:cs typeface="+mn-cs"/>
              </a:rPr>
              <a:t>S72, S72m, S96, S144, S144m, S192, S192m, and S192xm, which are referred to as the "Type I class" of SKUs.</a:t>
            </a:r>
          </a:p>
          <a:p>
            <a:pPr marL="171450" lvl="0" indent="-171450">
              <a:buFontTx/>
              <a:buChar char="-"/>
            </a:pPr>
            <a:r>
              <a:rPr lang="en-US" sz="1200" kern="1200" dirty="0">
                <a:solidFill>
                  <a:schemeClr val="tx1"/>
                </a:solidFill>
                <a:effectLst/>
                <a:latin typeface="+mn-lt"/>
                <a:ea typeface="+mn-ea"/>
                <a:cs typeface="+mn-cs"/>
              </a:rPr>
              <a:t>S384, S384m, S384xm, S384xxm, S576m, S576xm S768m, S768xm and S960m, which are referred to as the "Type II class" of SKUs.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SAP VM compute and storage resources should be based on the following criteria:</a:t>
            </a:r>
          </a:p>
          <a:p>
            <a:r>
              <a:rPr lang="en-US" dirty="0"/>
              <a:t>Compute</a:t>
            </a:r>
          </a:p>
          <a:p>
            <a:pPr marL="171450" indent="-171450">
              <a:buFontTx/>
              <a:buChar char="-"/>
            </a:pPr>
            <a:r>
              <a:rPr lang="en-US" dirty="0"/>
              <a:t>Identify the number of SAPS for SAP application and database tiers</a:t>
            </a:r>
          </a:p>
          <a:p>
            <a:pPr marL="171450" indent="-171450">
              <a:buFontTx/>
              <a:buChar char="-"/>
            </a:pPr>
            <a:r>
              <a:rPr lang="en-US" dirty="0"/>
              <a:t>Identify system activity period, use snoozing and Azure automation to shutdown during idle times (i.e. run sandbox 10x5, not 24x7)</a:t>
            </a:r>
          </a:p>
          <a:p>
            <a:pPr marL="171450" indent="-171450">
              <a:buFontTx/>
              <a:buChar char="-"/>
            </a:pPr>
            <a:r>
              <a:rPr lang="en-US" dirty="0"/>
              <a:t>For SAP application servers, use a few smaller VM vs one large VM (to provide redundancy)</a:t>
            </a:r>
          </a:p>
          <a:p>
            <a:pPr marL="0" indent="0">
              <a:buFontTx/>
              <a:buNone/>
            </a:pPr>
            <a:r>
              <a:rPr lang="en-US" dirty="0"/>
              <a:t>Storage</a:t>
            </a:r>
          </a:p>
          <a:p>
            <a:pPr marL="171450" indent="-171450">
              <a:buFontTx/>
              <a:buChar char="-"/>
            </a:pPr>
            <a:r>
              <a:rPr lang="en-US" dirty="0"/>
              <a:t>Ensure the selected VM support the IOPS &amp; throughput requirements of the database server.</a:t>
            </a:r>
          </a:p>
          <a:p>
            <a:pPr marL="171450" indent="-171450">
              <a:buFontTx/>
              <a:buChar char="-"/>
            </a:pPr>
            <a:r>
              <a:rPr lang="en-US" dirty="0"/>
              <a:t>Choose Standard or Premium storage Managed Disks based on IOPS and disk throughput requirements.</a:t>
            </a:r>
          </a:p>
          <a:p>
            <a:pPr marL="171450" indent="-171450">
              <a:buFontTx/>
              <a:buChar char="-"/>
            </a:pPr>
            <a:r>
              <a:rPr lang="en-US" dirty="0"/>
              <a:t>Use Premium storage for SAP databases (both database files and log files).</a:t>
            </a:r>
          </a:p>
          <a:p>
            <a:pPr marL="171450" indent="-171450">
              <a:buFontTx/>
              <a:buChar char="-"/>
            </a:pPr>
            <a:r>
              <a:rPr lang="en-US" dirty="0"/>
              <a:t>For database servers use Windows storage spaces or LINUX-LVM to stripe (glue) disks and aggregate IOPS, throughput and storage capacity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mj-lt"/>
              </a:rPr>
              <a:t>For non-production environments, SAP App servers can be deployed on small premium storage (P4, P6) if using a single server in order to benefit from single instance SLA.</a:t>
            </a:r>
            <a:endParaRPr kumimoji="0" lang="en-US" sz="1200" b="0" i="0" u="none" strike="noStrike" kern="1200" cap="none" spc="0" normalizeH="0" baseline="0" noProof="0" dirty="0">
              <a:ln>
                <a:noFill/>
              </a:ln>
              <a:effectLst/>
              <a:uLnTx/>
              <a:uFillTx/>
              <a:latin typeface="+mj-lt"/>
              <a:ea typeface="+mn-ea"/>
              <a:cs typeface="+mn-cs"/>
            </a:endParaRP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8529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HANA and application servers should be based on the two primary set of criteria: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intended workload: OLTP (</a:t>
            </a:r>
            <a:r>
              <a:rPr kumimoji="0" lang="en-US" b="0" i="0" strike="noStrike" kern="1200" cap="none" spc="0" normalizeH="0" baseline="0" noProof="0" dirty="0">
                <a:ln>
                  <a:noFill/>
                </a:ln>
                <a:effectLst/>
                <a:uLnTx/>
                <a:uFillTx/>
                <a:latin typeface="Segoe UI Semilight"/>
                <a:ea typeface="+mn-ea"/>
                <a:cs typeface="+mn-cs"/>
              </a:rPr>
              <a:t>S/4HANA, Business Suite on HANA, and NetWeaver) or </a:t>
            </a:r>
            <a:r>
              <a:rPr lang="en-US" dirty="0"/>
              <a:t>OLAP (</a:t>
            </a:r>
            <a:r>
              <a:rPr kumimoji="0" lang="en-US" b="0" i="0" strike="noStrike" kern="1200" cap="none" spc="0" normalizeH="0" baseline="0" noProof="0" dirty="0">
                <a:ln>
                  <a:noFill/>
                </a:ln>
                <a:effectLst/>
                <a:uLnTx/>
                <a:uFillTx/>
                <a:latin typeface="Segoe UI Semilight"/>
                <a:ea typeface="+mn-ea"/>
                <a:cs typeface="+mn-cs"/>
              </a:rPr>
              <a:t>BW on HANA,  BW/4HANA, Enterprise DWH, Sidecar).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Memory (HANA) and SAPS (application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Environment (production or non-production)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Architecture (scale-up or scale-out)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low latency SSD with predictable throughput</a:t>
            </a:r>
          </a:p>
          <a:p>
            <a:r>
              <a:rPr lang="en-US" dirty="0"/>
              <a:t>Intended for high-performance IO-intensive DB workloads</a:t>
            </a:r>
          </a:p>
          <a:p>
            <a:r>
              <a:rPr lang="en-US" dirty="0"/>
              <a:t>Single digit ms latencies</a:t>
            </a:r>
          </a:p>
          <a:p>
            <a:r>
              <a:rPr lang="en-US" dirty="0"/>
              <a:t>Supports up to 32 TB blob/disk size</a:t>
            </a:r>
          </a:p>
          <a:p>
            <a:r>
              <a:rPr lang="en-US" dirty="0"/>
              <a:t>Stripe (to aggregate IOPS, throughput, and capacity) up to 64 disks for a total of 2,048 TB</a:t>
            </a:r>
          </a:p>
          <a:p>
            <a:r>
              <a:rPr lang="en-US" dirty="0"/>
              <a:t>Disk performance is dependent on the disk size, with up to 20,000 IOPS per disk </a:t>
            </a:r>
          </a:p>
          <a:p>
            <a:r>
              <a:rPr lang="en-US" dirty="0"/>
              <a:t>Ensure to account for Azure VMs level IOPS limits</a:t>
            </a:r>
          </a:p>
          <a:p>
            <a:r>
              <a:rPr lang="en-US" dirty="0"/>
              <a:t>Pay for what you provision (cost per GB differs by region)</a:t>
            </a:r>
          </a:p>
        </p:txBody>
      </p:sp>
      <p:sp>
        <p:nvSpPr>
          <p:cNvPr id="4" name="Slide Number Placeholder 3"/>
          <p:cNvSpPr>
            <a:spLocks noGrp="1"/>
          </p:cNvSpPr>
          <p:nvPr>
            <p:ph type="sldNum" sz="quarter" idx="5"/>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3503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To further optimize this design, you should consider leveraging placement proximity groups, whenever the latency of communication between Azure VMs in the same availability set should be minimized.</a:t>
            </a:r>
          </a:p>
          <a:p>
            <a:r>
              <a:rPr lang="en-US" dirty="0"/>
              <a:t>Note that it is important to consider high availability and disaster recovery provisions separately for each component of this design:</a:t>
            </a:r>
          </a:p>
          <a:p>
            <a:r>
              <a:rPr lang="en-US" dirty="0"/>
              <a:t>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a:t>
            </a:r>
          </a:p>
          <a:p>
            <a:r>
              <a:rPr lang="en-US" dirty="0"/>
              <a:t>    -   </a:t>
            </a:r>
            <a:r>
              <a:rPr lang="en-US" b="0" i="0" dirty="0">
                <a:solidFill>
                  <a:srgbClr val="24292E"/>
                </a:solidFill>
                <a:effectLst/>
                <a:latin typeface="-apple-system"/>
              </a:rPr>
              <a:t>SAP Central Services (ASCS) layer - high availability is implemented by using operating system-level clustering (either Windows Server Failover Clustering or Linux-based Pacemaker clustering, depending on the underlying operating system). Disaster recovery across Azure regions relies on Azure Site Recovery, which replicates virtual disks of cluster members to the secondary site. Azure Site Recovery is also used to orchestrate failover between sites.</a:t>
            </a:r>
          </a:p>
          <a:p>
            <a:r>
              <a:rPr lang="en-US" dirty="0"/>
              <a:t>    -   </a:t>
            </a:r>
            <a:r>
              <a:rPr lang="en-US" b="0" i="0" dirty="0">
                <a:solidFill>
                  <a:srgbClr val="24292E"/>
                </a:solidFill>
                <a:effectLst/>
                <a:latin typeface="-apple-system"/>
              </a:rPr>
              <a:t>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To replicate an Azure NetApp Files volume to another Azure region, you need to connect their respective virtual networks. You can use for this purpose global peering.</a:t>
            </a:r>
            <a:endParaRPr lang="en-US" dirty="0"/>
          </a:p>
          <a:p>
            <a:r>
              <a:rPr lang="en-US" dirty="0"/>
              <a:t>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a:t>
            </a: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429260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r>
              <a:rPr lang="en-US" dirty="0"/>
              <a:t>Note that it is important to consider high availability and disaster recovery provisions separately for each component of this design. In this case, the highly available production components are distributed across Availability Zone 1 and Availability Zone 2:</a:t>
            </a:r>
          </a:p>
          <a:p>
            <a:r>
              <a:rPr lang="en-US" dirty="0"/>
              <a:t>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a:t>
            </a:r>
          </a:p>
          <a:p>
            <a:r>
              <a:rPr lang="en-US" dirty="0"/>
              <a:t>          -   ASCS layer hosted by a Windows cluster contains an active VM instance residing in Availability Zone 1 and a standby VM instance residing in Availability Zone 2. </a:t>
            </a:r>
          </a:p>
          <a:p>
            <a:r>
              <a:rPr lang="en-US" dirty="0"/>
              <a:t>         -   SAP file share layer on Windows cluster contains an one VM node residing in Availability Zone 1 and another VM node residing in Availability Zone 2. </a:t>
            </a:r>
          </a:p>
          <a:p>
            <a:r>
              <a:rPr lang="en-US" dirty="0"/>
              <a:t>         -   SAP Application Server layer consists of a PAS server VM in Availability Zone 1 and AAS in Availability Zone 2. Clustering is not used in this case since high availability is built-into the PAS and AAS functionality.  </a:t>
            </a:r>
          </a:p>
        </p:txBody>
      </p:sp>
      <p:sp>
        <p:nvSpPr>
          <p:cNvPr id="4" name="Slide Number Placeholder 3"/>
          <p:cNvSpPr>
            <a:spLocks noGrp="1"/>
          </p:cNvSpPr>
          <p:nvPr>
            <p:ph type="sldNum" sz="quarter" idx="5"/>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643949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can be divided into two categories:</a:t>
            </a:r>
          </a:p>
          <a:p>
            <a:r>
              <a:rPr lang="en-US" dirty="0"/>
              <a:t>1. Business requirements:</a:t>
            </a:r>
          </a:p>
          <a:p>
            <a:r>
              <a:rPr lang="en-US" dirty="0"/>
              <a:t>- Minimum data loss in case of a disaster</a:t>
            </a:r>
          </a:p>
          <a:p>
            <a:r>
              <a:rPr lang="en-US" dirty="0"/>
              <a:t>- Failover completed within hours (including SAP application layer)</a:t>
            </a:r>
          </a:p>
          <a:p>
            <a:r>
              <a:rPr lang="en-US" dirty="0"/>
              <a:t>- Clear failover process</a:t>
            </a:r>
          </a:p>
          <a:p>
            <a:r>
              <a:rPr lang="en-US" dirty="0"/>
              <a:t>- Failover process is abstracted from users and subsystems</a:t>
            </a:r>
          </a:p>
          <a:p>
            <a:r>
              <a:rPr lang="en-US" dirty="0"/>
              <a:t>- Minimum cost</a:t>
            </a:r>
          </a:p>
          <a:p>
            <a:r>
              <a:rPr lang="en-US" dirty="0"/>
              <a:t>2. IT requirements:</a:t>
            </a:r>
          </a:p>
          <a:p>
            <a:r>
              <a:rPr lang="en-US" dirty="0"/>
              <a:t>- Production environment is virtualized, on bare metal, or in the cloud</a:t>
            </a:r>
          </a:p>
          <a:p>
            <a:r>
              <a:rPr lang="en-US" dirty="0"/>
              <a:t>- Minimum overhead on production environment (including networking)</a:t>
            </a:r>
          </a:p>
          <a:p>
            <a:r>
              <a:rPr lang="en-US" dirty="0"/>
              <a:t>- No need for traditional SAN/tape backup solutions</a:t>
            </a:r>
          </a:p>
          <a:p>
            <a:endParaRPr lang="en-US" dirty="0"/>
          </a:p>
          <a:p>
            <a:r>
              <a:rPr lang="en-US" dirty="0"/>
              <a:t>Recommended solution consist of three primary components:</a:t>
            </a:r>
          </a:p>
          <a:p>
            <a:pPr marL="171450" indent="-171450">
              <a:buFontTx/>
              <a:buChar char="-"/>
            </a:pPr>
            <a:r>
              <a:rPr lang="en-US" dirty="0"/>
              <a:t>Database replication (e.g. HANA System Replication)</a:t>
            </a:r>
          </a:p>
          <a:p>
            <a:pPr marL="171450" indent="-171450">
              <a:buFontTx/>
              <a:buChar char="-"/>
            </a:pPr>
            <a:r>
              <a:rPr lang="en-US" dirty="0"/>
              <a:t>File replication (e.g. file copy)</a:t>
            </a:r>
          </a:p>
          <a:p>
            <a:pPr marL="171450" indent="-171450">
              <a:buFontTx/>
              <a:buChar char="-"/>
            </a:pPr>
            <a:r>
              <a:rPr lang="en-US" dirty="0"/>
              <a:t>VM replication (Azure Site Recovery)</a:t>
            </a:r>
          </a:p>
          <a:p>
            <a:pPr marL="0" indent="0">
              <a:buFontTx/>
              <a:buNone/>
            </a:pP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52109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use of Azure Pricing Calculator as you present this slide.</a:t>
            </a:r>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4204522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second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abstract, learning objectives, and prerequisites</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third step of the design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track of time and coordinate students’ activities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Reference this slide when describing both options of the preferred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86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option (Azure VMs – HA in Availability Set and DR across Regions)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option (Azure VMs - HA and DR across Availability Zones) takes advantage of the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347662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this slide when describing both options of the preferred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1473582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pricing consists of two main categories: *HA/DR* and *cost conscious* (without HA/DR). Each quote includes cost of Production, QA, and Development environments, as well as it takes into account compute, storage, networking, SUSE OS/support, Azure Professional Direct Support (which is, at minimum, required when deploying SAP production solutions in Azure). The *cost conscious* pricing doesn’t include HA nor DR (single VM) and assumes retention of daily backups of Production for one month, along with biweekly QA and Dev backups. The *HA/DR* option includes Standard Load Balancer in the primary site and a DR replica in the secondary site, with retention of daily backups of Production for one month, monthly and quarterly for one year, along with monthly backups of QA and Dev monthly retained for one year. </a:t>
            </a:r>
          </a:p>
          <a:p>
            <a:endParaRPr lang="en-US"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sng" strike="noStrike" kern="1200" cap="none" spc="0" normalizeH="0" baseline="0" noProof="0" dirty="0">
                <a:ln>
                  <a:noFill/>
                </a:ln>
                <a:effectLst/>
                <a:uLnTx/>
                <a:uFillTx/>
                <a:latin typeface="Segoe UI"/>
                <a:ea typeface="+mn-ea"/>
                <a:cs typeface="+mn-cs"/>
              </a:rPr>
              <a:t>Note</a:t>
            </a:r>
            <a:r>
              <a:rPr kumimoji="0" lang="en-US" sz="1200" b="0" i="0" u="none" strike="noStrike" kern="1200" cap="none" spc="0" normalizeH="0" baseline="0" noProof="0" dirty="0">
                <a:ln>
                  <a:noFill/>
                </a:ln>
                <a:effectLst/>
                <a:uLnTx/>
                <a:uFillTx/>
                <a:latin typeface="Segoe UI"/>
                <a:ea typeface="+mn-ea"/>
                <a:cs typeface="+mn-cs"/>
              </a:rPr>
              <a:t> :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include Prod, QA, Dev, Storage, Management, Network, SUSE OS/support, Azure Professional Direct Support and full SAP certification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does NOT include software licenses of SAP, Backup, Monitoring and Windows OS (because of AHUB)</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Cost conscious doesn’t include HA nor DR (single VM) | backup retention : PRD daily for one month (= x 31), QA and Dev twice per month (= x 2)</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HA/DR include local HA in Availability Set with Standard Load Balancer and DR replica in another region | backup retention PRD daily for one month, monthly and quarterly for one year (= x 47), QA and Dev monthly for one year (= x 12)</a:t>
            </a:r>
            <a:endParaRPr kumimoji="0" lang="en-US" sz="1600" b="0" i="0" u="none" strike="noStrike" kern="1200" cap="none" spc="0" normalizeH="0" baseline="0" noProof="0" dirty="0">
              <a:ln>
                <a:noFill/>
              </a:ln>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3671716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uptime is a critical input for Compute Cost. </a:t>
            </a:r>
          </a:p>
          <a:p>
            <a:r>
              <a:rPr lang="en-US" dirty="0"/>
              <a:t>Consider using Reserved Instances for VMs that need to be online 24 x 7</a:t>
            </a:r>
          </a:p>
          <a:p>
            <a:r>
              <a:rPr lang="en-US" dirty="0"/>
              <a:t>When using Windows Server VMs, take advantage of the Azure Hybrid Use Benefits (if applicable)</a:t>
            </a:r>
          </a:p>
          <a:p>
            <a:r>
              <a:rPr lang="en-US" dirty="0"/>
              <a:t>Propose multiple options to customers, depending on their resiliency requirements</a:t>
            </a:r>
          </a:p>
          <a:p>
            <a:r>
              <a:rPr lang="en-US" dirty="0"/>
              <a:t>Make sure to account for SAP licenses, OS licenses, and Microsoft Support</a:t>
            </a:r>
          </a:p>
          <a:p>
            <a:r>
              <a:rPr lang="en-US" dirty="0"/>
              <a:t>Start with Pay-As-You-Go licensing and switch to Reserved Instances once expected system utilization is determined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398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Considering technologies used or intended to be used for on-premises deployments, the solution will leverage Ansible for configuration management and Terraform for Azure resource provisioning. The solution offers full automation capabilities, including both provisioning Azure resources, as well as installation and configuration of SAP HANA software components.</a:t>
            </a: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46611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proposed options facilitate HA and, depending on the scope, an accidental outage affecting either the entire Azure region (option 1) or an individual Azure datacenter (corresponding to the Availability Zone hosting the production environment). With option 1, the failover between regions is manual because there is a potential for data loss due to asynchronous replication of HANA between the production and disaster recovery site. Such failover can be streamlined by leveraging Azure Site Recovery. With option 2, this failover can be automated since HANA replication is synchronous.</a:t>
            </a:r>
          </a:p>
          <a:p>
            <a:r>
              <a:rPr lang="en-US" dirty="0"/>
              <a:t>VMs hosting SAP Application can be backed up using Azure Backup. For VM-level recovery, you might consider using Azure VM Backup. Azure Backup stores the backups in Azure and allows a restore of a VM again. However, be aware that Azure VM backup supports only a single scheduled backup per day. In addition, note that using VM Backup does not preserve the unique VM ID which is used for SAP licensing. This means that a restore from a VM backup requires installation of a new SAP license key as the restored VM is considered to be a new VM and not a replacement of the former one which was saved.</a:t>
            </a:r>
          </a:p>
          <a:p>
            <a:r>
              <a:rPr lang="en-US" dirty="0"/>
              <a:t>SAP HANA on Azure VMs can be backed up by using the following two methods:</a:t>
            </a:r>
          </a:p>
          <a:p>
            <a:r>
              <a:rPr lang="en-US" dirty="0"/>
              <a:t>o	HANA backup to the file system in an Azure Linux Virtual Machine</a:t>
            </a:r>
          </a:p>
          <a:p>
            <a:r>
              <a:rPr lang="en-US" dirty="0"/>
              <a:t>o	HANA backup based on storage snapshots using the Azure storage blob snapshot feature manually or Azure Backup Service</a:t>
            </a:r>
          </a:p>
          <a:p>
            <a:r>
              <a:rPr lang="en-US" dirty="0"/>
              <a:t>A common backup scheduling strategy described in the HANA Administration guide involves the following backups:</a:t>
            </a:r>
          </a:p>
          <a:p>
            <a:r>
              <a:rPr lang="en-US" dirty="0"/>
              <a:t>o	Storage snapshot (daily)</a:t>
            </a:r>
          </a:p>
          <a:p>
            <a:r>
              <a:rPr lang="en-US" dirty="0"/>
              <a:t>o	Complete data backup using file or bacint format (once a week)</a:t>
            </a:r>
          </a:p>
          <a:p>
            <a:r>
              <a:rPr lang="en-US" dirty="0"/>
              <a:t>o	Automatic log backups</a:t>
            </a:r>
          </a:p>
          <a:p>
            <a:r>
              <a:rPr lang="en-US" dirty="0"/>
              <a:t>Optionally, one could go completely without storage snapshots; they could be replaced by HANA delta backups, like incremental or differential backups. The HANA Administration guide provides an example list. It suggests that one recover SAP HANA to a specific point in time using the following sequence of backups:</a:t>
            </a:r>
          </a:p>
          <a:p>
            <a:r>
              <a:rPr lang="en-US" dirty="0"/>
              <a:t>o	Full data backup</a:t>
            </a:r>
          </a:p>
          <a:p>
            <a:r>
              <a:rPr lang="en-US" dirty="0"/>
              <a:t>o	Differential backup</a:t>
            </a:r>
          </a:p>
          <a:p>
            <a:r>
              <a:rPr lang="en-US" dirty="0"/>
              <a:t>o	Incremental backup 1</a:t>
            </a:r>
          </a:p>
          <a:p>
            <a:r>
              <a:rPr lang="en-US" dirty="0"/>
              <a:t>o	Incremental backup 2</a:t>
            </a:r>
          </a:p>
          <a:p>
            <a:r>
              <a:rPr lang="en-US" dirty="0"/>
              <a:t>o	Log backups</a:t>
            </a:r>
          </a:p>
          <a:p>
            <a:r>
              <a:rPr lang="en-US" dirty="0"/>
              <a:t>Regarding an exact schedule as to when and how often a specific backup type should happen, it is not possible to give a general guideline—this would be customer-specific and dependent on the volume of data changes in the system. One basic recommendation from SAP side, which can be seen as general guidance, is to make one full HANA backup once a week. SAP also recommends doing some housekeeping of the backup catalog to keep it from growing infinitely.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062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946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632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572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Estimate VM uptime and use Reserved Instances if uptime is larger than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Review T-Shirt pricing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When using Windows Server, take advantage of the Azure Hybrid Use Benefits (AHUB)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Schedule stopping and deallocating of non-production virtual machines during their idle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This functionality is available directly from the Azure portal. Alternatively, you can use Azure Automation runbooks or custom Azure PowerShell and Azure CLI scripts to stop and deallocate any instance. The same techniques can be used to start the instance on a scheduled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824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119874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through the process of carrying out a cloud assessment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cs typeface="Segoe UI Semilight" panose="020B0402040204020203" pitchFamily="34" charset="0"/>
              </a:rPr>
              <a:t>Contoso Group is a pharmaceutical company with headquarters in Boston, US. </a:t>
            </a:r>
          </a:p>
          <a:p>
            <a:r>
              <a:rPr lang="en-US" sz="1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The leadership asked Contoso IT to look into the possibility to implement a greenfield S/4HANA environment in a cloud.</a:t>
            </a:r>
          </a:p>
          <a:p>
            <a:r>
              <a:rPr lang="en-US" sz="1200" dirty="0">
                <a:solidFill>
                  <a:schemeClr val="tx1"/>
                </a:solidFill>
                <a:cs typeface="Segoe UI Semilight" panose="020B0402040204020203" pitchFamily="34" charset="0"/>
              </a:rPr>
              <a:t>Since Contoso has already a number of their non-SAP systems running in Azure, Contoso IT decided to leverage its knowledge of the Microsoft cloud platform and existing ExpressRoute connectivity and host its SAP landscape in Azure as well. </a:t>
            </a:r>
          </a:p>
          <a:p>
            <a:r>
              <a:rPr lang="en-US" sz="1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1200" dirty="0">
                <a:solidFill>
                  <a:schemeClr val="tx1"/>
                </a:solidFill>
                <a:cs typeface="Segoe UI Semilight" panose="020B0402040204020203" pitchFamily="34" charset="0"/>
              </a:rPr>
              <a:t>Before implementing the production environment, Contoso wants to test its new deployment approach by provisioning development, and UAT environments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3/16/2022 3:33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planned operational dependencies on SAP applications force us to seek reasonably priced high availability and disaster recovery capabilities for our production SAP S/4HANA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Light"/>
                <a:ea typeface="+mn-ea"/>
                <a:cs typeface="+mn-cs"/>
              </a:rPr>
              <a:t>(*) SAPS :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Application Performance Standard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is a hardware-independent unit of measurement that describes the performance of a system configuration in the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 </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environment. It is derived from the Sales and Distribution (SD) benchmark, where 100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is defined as 2,000 fully business processed order line items per hour.</a:t>
            </a:r>
          </a:p>
          <a:p>
            <a:r>
              <a:rPr lang="en-US" dirty="0"/>
              <a:t>According to the estimates of the Contoso IT team, the database is bound to grow to about 2TB in the next few years. </a:t>
            </a:r>
          </a:p>
          <a:p>
            <a:r>
              <a:rPr lang="en-US" dirty="0"/>
              <a:t>1.  Contoso S/4HANA requirements:</a:t>
            </a:r>
          </a:p>
          <a:p>
            <a:r>
              <a:rPr lang="en-US" dirty="0"/>
              <a:t>Target environment:</a:t>
            </a:r>
          </a:p>
          <a:p>
            <a:r>
              <a:rPr lang="en-US" dirty="0"/>
              <a:t>    -   Sizing</a:t>
            </a:r>
          </a:p>
          <a:p>
            <a:r>
              <a:rPr lang="en-US" dirty="0"/>
              <a:t>        -   Production</a:t>
            </a:r>
          </a:p>
          <a:p>
            <a:r>
              <a:rPr lang="en-US" dirty="0"/>
              <a:t>            -   HANA DB memory requirement; 2 TiB</a:t>
            </a:r>
          </a:p>
          <a:p>
            <a:r>
              <a:rPr lang="en-US" dirty="0"/>
              <a:t>            -   Application SAPS requirements (SAPS): 15,000</a:t>
            </a:r>
          </a:p>
          <a:p>
            <a:r>
              <a:rPr lang="en-US" dirty="0"/>
              <a:t>        -   Quality Assurance</a:t>
            </a:r>
          </a:p>
          <a:p>
            <a:r>
              <a:rPr lang="en-US" dirty="0"/>
              <a:t>            -   HANA DB memory requirement; 2 TiB</a:t>
            </a:r>
          </a:p>
          <a:p>
            <a:r>
              <a:rPr lang="en-US" dirty="0"/>
              <a:t>            -   Application SAPS requirements (SAPS): 15,000</a:t>
            </a:r>
          </a:p>
          <a:p>
            <a:r>
              <a:rPr lang="en-US" dirty="0"/>
              <a:t>        -   Development</a:t>
            </a:r>
          </a:p>
          <a:p>
            <a:r>
              <a:rPr lang="en-US" dirty="0"/>
              <a:t>            -   HANA DB memory requirement; 192 GiB</a:t>
            </a:r>
          </a:p>
          <a:p>
            <a:r>
              <a:rPr lang="en-US" dirty="0"/>
              <a:t>            -   Application SAPS requirements (SAPS): none</a:t>
            </a:r>
          </a:p>
          <a:p>
            <a:r>
              <a:rPr lang="en-US" dirty="0"/>
              <a:t>2.  Business continuity</a:t>
            </a:r>
          </a:p>
          <a:p>
            <a:r>
              <a:rPr lang="en-US" dirty="0"/>
              <a:t>    -   High Availability and Disaster Recovery</a:t>
            </a:r>
          </a:p>
          <a:p>
            <a:r>
              <a:rPr lang="en-US" dirty="0"/>
              <a:t>        -   Each proposed solution must include both high availability and disaster recovery capabilities for the Production environment (99.95% uptime)</a:t>
            </a:r>
          </a:p>
          <a:p>
            <a:r>
              <a:rPr lang="en-US" dirty="0"/>
              <a:t>        -   Each proposed solution must include high availability for the Quality Assurance environment (99.95% uptime)</a:t>
            </a:r>
          </a:p>
          <a:p>
            <a:r>
              <a:rPr lang="en-US" dirty="0"/>
              <a:t>        -   The disaster recovery solution must ensure business continuity in case of an event affecting the entire Azure datacenter hosting the Production environment</a:t>
            </a:r>
          </a:p>
          <a:p>
            <a:r>
              <a:rPr lang="en-US" dirty="0"/>
              <a:t>    -   Data protection</a:t>
            </a:r>
          </a:p>
          <a:p>
            <a:r>
              <a:rPr lang="en-US" dirty="0"/>
              <a:t>        -   No data loss allowed in the Production and the Quality Assurance environment</a:t>
            </a:r>
          </a:p>
          <a:p>
            <a:r>
              <a:rPr lang="en-US" dirty="0"/>
              <a:t>        -   Production</a:t>
            </a:r>
          </a:p>
          <a:p>
            <a:r>
              <a:rPr lang="en-US" dirty="0"/>
              <a:t>            -   HANA DB log backup taken every 30 minutes and retained for 1 day</a:t>
            </a:r>
          </a:p>
          <a:p>
            <a:r>
              <a:rPr lang="en-US" dirty="0"/>
              <a:t>            -   HANA DB full backup every night and retained for 1 month</a:t>
            </a:r>
          </a:p>
          <a:p>
            <a:r>
              <a:rPr lang="en-US" dirty="0"/>
              <a:t>        -   Quality Assurance</a:t>
            </a:r>
          </a:p>
          <a:p>
            <a:r>
              <a:rPr lang="en-US" dirty="0"/>
              <a:t>            -   HANA DB full bi-weekly backup retained for 1 month</a:t>
            </a:r>
          </a:p>
          <a:p>
            <a:r>
              <a:rPr lang="en-US" dirty="0"/>
              <a:t>        -   Development</a:t>
            </a:r>
          </a:p>
          <a:p>
            <a:r>
              <a:rPr lang="en-US" dirty="0"/>
              <a:t>            -   HANA DB full bi-weekly backup retained for 1 month</a:t>
            </a:r>
            <a:endParaRPr kumimoji="0" lang="en-US" sz="1200" b="0" i="0" u="none" strike="noStrike" kern="1200" cap="none" spc="0" normalizeH="0" baseline="0" noProof="0" dirty="0">
              <a:ln>
                <a:noFill/>
              </a:ln>
              <a:solidFill>
                <a:schemeClr val="bg1"/>
              </a:solidFill>
              <a:effectLst/>
              <a:uLnTx/>
              <a:uFillTx/>
              <a:latin typeface="Segoe UI Light"/>
              <a:ea typeface="+mn-ea"/>
              <a:cs typeface="+mn-cs"/>
            </a:endParaRP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955955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Is the proposed solution fully certified by SAP?</a:t>
            </a:r>
          </a:p>
          <a:p>
            <a:pPr marL="171450" lvl="0" indent="-171450">
              <a:buFontTx/>
              <a:buChar char="-"/>
            </a:pPr>
            <a:r>
              <a:rPr lang="en-US" sz="1200" dirty="0">
                <a:solidFill>
                  <a:schemeClr val="bg1"/>
                </a:solidFill>
              </a:rPr>
              <a:t>Does the proposal meet Contoso business continuity requirements? What if there's outage on VM or storage? How can we restore from backup? How can we failover the landscape in case of an outage?</a:t>
            </a:r>
          </a:p>
          <a:p>
            <a:pPr marL="171450" lvl="0" indent="-171450">
              <a:buFontTx/>
              <a:buChar char="-"/>
            </a:pPr>
            <a:r>
              <a:rPr lang="en-US" sz="1200" dirty="0">
                <a:solidFill>
                  <a:schemeClr val="bg1"/>
                </a:solidFill>
              </a:rPr>
              <a:t>There're legacy systems on-prem that needs to interact with S/4HANA in cloud. How can we minimize performance impact in cross-premises scenarios?</a:t>
            </a:r>
          </a:p>
          <a:p>
            <a:pPr marL="171450" lvl="0" indent="-171450">
              <a:buFontTx/>
              <a:buChar char="-"/>
            </a:pPr>
            <a:r>
              <a:rPr lang="en-US" sz="1200" dirty="0">
                <a:solidFill>
                  <a:schemeClr val="bg1"/>
                </a:solidFill>
              </a:rPr>
              <a:t>Can we change the size of the environment if sizing requirements change in future?</a:t>
            </a:r>
          </a:p>
          <a:p>
            <a:pPr marL="171450" lvl="0" indent="-171450">
              <a:buFontTx/>
              <a:buChar char="-"/>
            </a:pPr>
            <a:r>
              <a:rPr lang="en-US" sz="1200" dirty="0">
                <a:solidFill>
                  <a:schemeClr val="bg1"/>
                </a:solidFill>
              </a:rPr>
              <a:t>Is there anything not included in the results of Azure Pricing Calculator?</a:t>
            </a:r>
          </a:p>
          <a:p>
            <a:pPr marL="171450" lvl="0" indent="-171450">
              <a:buFontTx/>
              <a:buChar char="-"/>
            </a:pPr>
            <a:r>
              <a:rPr lang="en-US" sz="1200" dirty="0">
                <a:solidFill>
                  <a:schemeClr val="bg1"/>
                </a:solidFill>
              </a:rPr>
              <a:t>CFO is asking for cost saving even further. What can we do to optimize the cost? What are our options?</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1421055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key design considerations applicable to this design</a:t>
            </a: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3182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infrastructure considerations applicable to this design</a:t>
            </a: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572794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016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3/16/2022</a:t>
            </a:fld>
            <a:endParaRPr lang="en-US" dirty="0"/>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dirty="0"/>
          </a:p>
        </p:txBody>
      </p:sp>
    </p:spTree>
    <p:extLst>
      <p:ext uri="{BB962C8B-B14F-4D97-AF65-F5344CB8AC3E}">
        <p14:creationId xmlns:p14="http://schemas.microsoft.com/office/powerpoint/2010/main" val="167018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8.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9" r:id="rId4"/>
    <p:sldLayoutId id="2147483750"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 id="2147483748"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 id="21474837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MCW-SAP-HANA-on-Azure/blob/master/Hands-on%20lab/HOL%20step-by-step%20-%20SAP%20HANA%20on%20Azure.md"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microsoft/MCW-SAP-HANA-on-Azure/tree/master/Whiteboard%20design%20session" TargetMode="External"/><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426B09-7632-4E2D-89F2-B10983038F0F}"/>
              </a:ext>
            </a:extLst>
          </p:cNvPr>
          <p:cNvSpPr>
            <a:spLocks noGrp="1"/>
          </p:cNvSpPr>
          <p:nvPr>
            <p:ph type="title"/>
          </p:nvPr>
        </p:nvSpPr>
        <p:spPr>
          <a:xfrm>
            <a:off x="269302" y="2171273"/>
            <a:ext cx="7860771" cy="899336"/>
          </a:xfrm>
        </p:spPr>
        <p:txBody>
          <a:bodyPr/>
          <a:lstStyle/>
          <a:p>
            <a:r>
              <a:rPr lang="en-US" dirty="0"/>
              <a:t>SAP HANA on Azure</a:t>
            </a:r>
            <a:br>
              <a:rPr lang="en-US" dirty="0"/>
            </a:br>
            <a:r>
              <a:rPr lang="en-US" dirty="0"/>
              <a:t>Whiteboard Design Session</a:t>
            </a:r>
            <a:br>
              <a:rPr lang="en-US" dirty="0"/>
            </a:br>
            <a:endParaRPr lang="en-US" dirty="0"/>
          </a:p>
        </p:txBody>
      </p:sp>
      <p:sp>
        <p:nvSpPr>
          <p:cNvPr id="7" name="Text Placeholder 2">
            <a:extLst>
              <a:ext uri="{FF2B5EF4-FFF2-40B4-BE49-F238E27FC236}">
                <a16:creationId xmlns:a16="http://schemas.microsoft.com/office/drawing/2014/main" id="{4CD41DD2-6DA0-4171-9BB8-D76B202E046E}"/>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Presenters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of Compute instances</a:t>
            </a:r>
          </a:p>
        </p:txBody>
      </p:sp>
      <p:pic>
        <p:nvPicPr>
          <p:cNvPr id="4" name="Picture 3" descr="When implementing SAP HANA-based workloads in Azure, you have the choice of deploying HANA on Azure virtual machines or bare-metal, purpose-built hardware referred to as SAP HANA on Azure (Large Instances).&#10;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10;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a:extLst>
              <a:ext uri="{FF2B5EF4-FFF2-40B4-BE49-F238E27FC236}">
                <a16:creationId xmlns:a16="http://schemas.microsoft.com/office/drawing/2014/main" id="{89A15D66-9720-440C-BD59-0C0501927D2C}"/>
              </a:ext>
            </a:extLst>
          </p:cNvPr>
          <p:cNvPicPr>
            <a:picLocks noChangeAspect="1"/>
          </p:cNvPicPr>
          <p:nvPr/>
        </p:nvPicPr>
        <p:blipFill>
          <a:blip r:embed="rId3"/>
          <a:stretch>
            <a:fillRect/>
          </a:stretch>
        </p:blipFill>
        <p:spPr>
          <a:xfrm>
            <a:off x="153711" y="965136"/>
            <a:ext cx="11884577" cy="5450554"/>
          </a:xfrm>
          <a:prstGeom prst="rect">
            <a:avLst/>
          </a:prstGeom>
        </p:spPr>
      </p:pic>
    </p:spTree>
    <p:extLst>
      <p:ext uri="{BB962C8B-B14F-4D97-AF65-F5344CB8AC3E}">
        <p14:creationId xmlns:p14="http://schemas.microsoft.com/office/powerpoint/2010/main" val="28528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that shows storage replicated to multiple disks for an SLA of 99.9%.">
            <a:extLst>
              <a:ext uri="{FF2B5EF4-FFF2-40B4-BE49-F238E27FC236}">
                <a16:creationId xmlns:a16="http://schemas.microsoft.com/office/drawing/2014/main" id="{2F093E0C-5FB5-48E4-A2FB-081BE75C7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6011" y="5043805"/>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A diagram comparing a single VM with an SLA of 99.9% vs VMs deployed in an availability set at 99.95%.">
            <a:extLst>
              <a:ext uri="{FF2B5EF4-FFF2-40B4-BE49-F238E27FC236}">
                <a16:creationId xmlns:a16="http://schemas.microsoft.com/office/drawing/2014/main" id="{0404222A-BA23-4D98-8A4A-60B2990A4C3C}"/>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0574" y="5067235"/>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D34FF9B7-7D85-410C-A40C-191896716F1B}"/>
              </a:ext>
            </a:extLst>
          </p:cNvPr>
          <p:cNvSpPr/>
          <p:nvPr/>
        </p:nvSpPr>
        <p:spPr>
          <a:xfrm>
            <a:off x="6243912" y="1143901"/>
            <a:ext cx="5616198" cy="5324535"/>
          </a:xfrm>
          <a:prstGeom prst="rect">
            <a:avLst/>
          </a:prstGeom>
        </p:spPr>
        <p:txBody>
          <a:bodyPr wrap="square">
            <a:spAutoFit/>
          </a:bodyPr>
          <a:lstStyle/>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Choose standard or premium storage Managed Disks based on IOPS and disk throughput requirements.</a:t>
            </a:r>
          </a:p>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endParaRPr lang="en-US" sz="2000" dirty="0">
              <a:latin typeface="+mj-lt"/>
            </a:endParaRPr>
          </a:p>
          <a:p>
            <a:pPr marL="457112" lvl="0" indent="-457112" defTabSz="914225">
              <a:buFont typeface="+mj-lt"/>
              <a:buAutoNum type="arabicPeriod"/>
              <a:defRPr/>
            </a:pPr>
            <a:r>
              <a:rPr lang="en-US" sz="2000" dirty="0">
                <a:latin typeface="+mj-lt"/>
              </a:rPr>
              <a:t>Use premium storage for SAP databases for both database and log files.</a:t>
            </a:r>
          </a:p>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defTabSz="914225">
              <a:buFont typeface="+mj-lt"/>
              <a:buAutoNum type="arabicPeriod"/>
              <a:defRPr/>
            </a:pPr>
            <a:r>
              <a:rPr lang="en-US" sz="2000" dirty="0">
                <a:latin typeface="+mj-lt"/>
              </a:rPr>
              <a:t>For database servers use LINUX-LVM to stripe disks and aggregate IOPS, throughput and storage capacity</a:t>
            </a:r>
            <a:endParaRPr kumimoji="0" lang="en-US" sz="2000" b="0" i="1" u="none" strike="noStrike" kern="1200" cap="none" spc="0" normalizeH="0" baseline="0" noProof="0" dirty="0">
              <a:ln>
                <a:noFill/>
              </a:ln>
              <a:effectLst/>
              <a:uLnTx/>
              <a:uFillTx/>
              <a:latin typeface="+mj-lt"/>
              <a:ea typeface="+mn-ea"/>
              <a:cs typeface="+mn-cs"/>
            </a:endParaRPr>
          </a:p>
          <a:p>
            <a:pPr marL="457112" marR="0" lvl="0" indent="-457112"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a:buFont typeface="+mj-lt"/>
              <a:buAutoNum type="arabicPeriod" startAt="4"/>
              <a:defRPr/>
            </a:pPr>
            <a:r>
              <a:rPr lang="en-US" sz="2000" dirty="0">
                <a:latin typeface="+mj-lt"/>
              </a:rPr>
              <a:t>For non-business critical environments, SAP App servers can be deployed on small premium storage (P4, P6) if using a single server in order to benefit from single instance SLA.</a:t>
            </a:r>
            <a:endParaRPr kumimoji="0" lang="en-US" sz="2000" b="0" i="0" u="none" strike="noStrike" kern="1200" cap="none" spc="0" normalizeH="0" baseline="0" noProof="0" dirty="0">
              <a:ln>
                <a:noFill/>
              </a:ln>
              <a:effectLst/>
              <a:uLnTx/>
              <a:uFillTx/>
              <a:latin typeface="+mj-lt"/>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p:txBody>
      </p:sp>
      <p:sp>
        <p:nvSpPr>
          <p:cNvPr id="10" name="Rectangle 9">
            <a:extLst>
              <a:ext uri="{FF2B5EF4-FFF2-40B4-BE49-F238E27FC236}">
                <a16:creationId xmlns:a16="http://schemas.microsoft.com/office/drawing/2014/main" id="{DF5D501A-675B-494B-8388-2EE29B227D85}"/>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 of SAPS for 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effectLst/>
                <a:uLnTx/>
                <a:uFillTx/>
                <a:latin typeface="+mj-lt"/>
                <a:ea typeface="+mn-ea"/>
                <a:cs typeface="+mn-cs"/>
              </a:rPr>
              <a:t>For SAP App servers, use a few smaller VM vs one large VM</a:t>
            </a:r>
            <a:r>
              <a:rPr kumimoji="0" lang="en-US" sz="2000" b="1" i="0" u="none" strike="noStrike" kern="1200" cap="none" spc="0" normalizeH="0" baseline="0" noProof="0" dirty="0">
                <a:ln>
                  <a:noFill/>
                </a:ln>
                <a:effectLst/>
                <a:uLnTx/>
                <a:uFillTx/>
                <a:latin typeface="+mj-lt"/>
                <a:ea typeface="+mn-ea"/>
                <a:cs typeface="+mn-cs"/>
              </a:rPr>
              <a:t> </a:t>
            </a:r>
            <a:r>
              <a:rPr kumimoji="0" lang="en-US" sz="2000" b="0" i="0" u="none" strike="noStrike" kern="1200" cap="none" spc="0" normalizeH="0" baseline="0" noProof="0" dirty="0">
                <a:ln>
                  <a:noFill/>
                </a:ln>
                <a:effectLst/>
                <a:uLnTx/>
                <a:uFillTx/>
                <a:latin typeface="+mj-lt"/>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effectLst/>
                <a:uLnTx/>
                <a:uFillTx/>
                <a:latin typeface="+mj-lt"/>
                <a:ea typeface="+mn-ea"/>
                <a:cs typeface="+mn-cs"/>
              </a:rPr>
              <a:t>Ensure the selected VM supports the IOPS &amp; throughput requirements 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p:txBody>
      </p:sp>
      <p:sp>
        <p:nvSpPr>
          <p:cNvPr id="2" name="Title 1">
            <a:extLst>
              <a:ext uri="{FF2B5EF4-FFF2-40B4-BE49-F238E27FC236}">
                <a16:creationId xmlns:a16="http://schemas.microsoft.com/office/drawing/2014/main" id="{C3ABB945-E629-4D94-91B9-DD885656997E}"/>
              </a:ext>
            </a:extLst>
          </p:cNvPr>
          <p:cNvSpPr>
            <a:spLocks noGrp="1"/>
          </p:cNvSpPr>
          <p:nvPr>
            <p:ph type="title"/>
          </p:nvPr>
        </p:nvSpPr>
        <p:spPr/>
        <p:txBody>
          <a:bodyPr/>
          <a:lstStyle/>
          <a:p>
            <a:r>
              <a:rPr lang="en-US" sz="4000" dirty="0">
                <a:solidFill>
                  <a:schemeClr val="tx1"/>
                </a:solidFill>
              </a:rPr>
              <a:t>SAP VM &amp; Storage Sizing Principles</a:t>
            </a:r>
            <a:endParaRPr lang="en-US" sz="4800" dirty="0">
              <a:solidFill>
                <a:schemeClr val="tx1"/>
              </a:solidFill>
            </a:endParaRPr>
          </a:p>
        </p:txBody>
      </p:sp>
    </p:spTree>
    <p:extLst>
      <p:ext uri="{BB962C8B-B14F-4D97-AF65-F5344CB8AC3E}">
        <p14:creationId xmlns:p14="http://schemas.microsoft.com/office/powerpoint/2010/main" val="3202464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346096026"/>
              </p:ext>
            </p:extLst>
          </p:nvPr>
        </p:nvGraphicFramePr>
        <p:xfrm>
          <a:off x="504844" y="2956225"/>
          <a:ext cx="11313932" cy="3612264"/>
        </p:xfrm>
        <a:graphic>
          <a:graphicData uri="http://schemas.openxmlformats.org/drawingml/2006/table">
            <a:tbl>
              <a:tblPr firstRow="1" bandRow="1">
                <a:tableStyleId>{5C22544A-7EE6-4342-B048-85BDC9FD1C3A}</a:tableStyleId>
              </a:tblPr>
              <a:tblGrid>
                <a:gridCol w="213280">
                  <a:extLst>
                    <a:ext uri="{9D8B030D-6E8A-4147-A177-3AD203B41FA5}">
                      <a16:colId xmlns:a16="http://schemas.microsoft.com/office/drawing/2014/main" val="2725184960"/>
                    </a:ext>
                  </a:extLst>
                </a:gridCol>
                <a:gridCol w="1371409">
                  <a:extLst>
                    <a:ext uri="{9D8B030D-6E8A-4147-A177-3AD203B41FA5}">
                      <a16:colId xmlns:a16="http://schemas.microsoft.com/office/drawing/2014/main" val="1201680317"/>
                    </a:ext>
                  </a:extLst>
                </a:gridCol>
                <a:gridCol w="1333500">
                  <a:extLst>
                    <a:ext uri="{9D8B030D-6E8A-4147-A177-3AD203B41FA5}">
                      <a16:colId xmlns:a16="http://schemas.microsoft.com/office/drawing/2014/main" val="79678009"/>
                    </a:ext>
                  </a:extLst>
                </a:gridCol>
                <a:gridCol w="1758567">
                  <a:extLst>
                    <a:ext uri="{9D8B030D-6E8A-4147-A177-3AD203B41FA5}">
                      <a16:colId xmlns:a16="http://schemas.microsoft.com/office/drawing/2014/main" val="3781531428"/>
                    </a:ext>
                  </a:extLst>
                </a:gridCol>
                <a:gridCol w="3527888">
                  <a:extLst>
                    <a:ext uri="{9D8B030D-6E8A-4147-A177-3AD203B41FA5}">
                      <a16:colId xmlns:a16="http://schemas.microsoft.com/office/drawing/2014/main" val="1665200899"/>
                    </a:ext>
                  </a:extLst>
                </a:gridCol>
                <a:gridCol w="3109288">
                  <a:extLst>
                    <a:ext uri="{9D8B030D-6E8A-4147-A177-3AD203B41FA5}">
                      <a16:colId xmlns:a16="http://schemas.microsoft.com/office/drawing/2014/main" val="4288066691"/>
                    </a:ext>
                  </a:extLst>
                </a:gridCol>
              </a:tblGrid>
              <a:tr h="466088">
                <a:tc>
                  <a:txBody>
                    <a:bodyPr/>
                    <a:lstStyle/>
                    <a:p>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 or </a:t>
                      </a:r>
                      <a:br>
                        <a:rPr lang="en-US" sz="1600" dirty="0"/>
                      </a:br>
                      <a:r>
                        <a:rPr lang="en-US" sz="1600" dirty="0"/>
                        <a:t>Non-Prod</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scenario</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DB/RAM size</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a:t>
                      </a:r>
                      <a:br>
                        <a:rPr lang="en-US" sz="1600" dirty="0"/>
                      </a:br>
                      <a:r>
                        <a:rPr lang="en-US" sz="1600" dirty="0"/>
                        <a:t>based on </a:t>
                      </a:r>
                      <a:r>
                        <a:rPr lang="en-US" sz="1600" dirty="0">
                          <a:solidFill>
                            <a:srgbClr val="FFFF00"/>
                          </a:solidFill>
                        </a:rPr>
                        <a:t>RAM size</a:t>
                      </a:r>
                      <a:r>
                        <a:rPr lang="en-US" sz="1600" dirty="0"/>
                        <a:t> required for </a:t>
                      </a:r>
                      <a:br>
                        <a:rPr lang="en-US" sz="1600" dirty="0"/>
                      </a:br>
                      <a:r>
                        <a:rPr lang="en-US" sz="1600" dirty="0"/>
                        <a:t>HANA server(s)</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  </a:t>
                      </a:r>
                      <a:br>
                        <a:rPr lang="en-US" sz="1600" dirty="0"/>
                      </a:br>
                      <a:r>
                        <a:rPr lang="en-US" sz="1600" dirty="0"/>
                        <a:t>based on </a:t>
                      </a:r>
                      <a:r>
                        <a:rPr lang="en-US" sz="1600" dirty="0">
                          <a:solidFill>
                            <a:srgbClr val="FFFF00"/>
                          </a:solidFill>
                        </a:rPr>
                        <a:t>SAPS</a:t>
                      </a:r>
                      <a:r>
                        <a:rPr lang="en-US" sz="1600" dirty="0"/>
                        <a:t> required for </a:t>
                      </a:r>
                      <a:br>
                        <a:rPr lang="en-US" sz="1600" dirty="0"/>
                      </a:br>
                      <a:r>
                        <a:rPr lang="en-US" sz="1600" dirty="0"/>
                        <a:t>SAP application servers</a:t>
                      </a:r>
                      <a:endParaRPr lang="en-US" sz="1600" dirty="0">
                        <a:solidFill>
                          <a:srgbClr val="FF0000"/>
                        </a:solidFill>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t>1</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Dev and Test</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 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E v3 or M Series VM </a:t>
                      </a:r>
                      <a:endParaRPr lang="en-US" sz="1600" dirty="0">
                        <a:latin typeface="+mn-lt"/>
                        <a:cs typeface="Segoe UI Light" panose="020B0502040204020203" pitchFamily="34" charset="0"/>
                      </a:endParaRPr>
                    </a:p>
                  </a:txBody>
                  <a:tcPr marL="91427" marR="91427" marT="45713" marB="45713" anchor="ct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 v3 Series VM – scale out</a:t>
                      </a:r>
                      <a:endParaRPr lang="en-US" sz="1600" dirty="0">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t>2</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11.4TiB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t>3</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6TiB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a:t>
                      </a:r>
                      <a:r>
                        <a:rPr lang="en-US" sz="1600" dirty="0"/>
                        <a:t>–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36045">
                <a:tc>
                  <a:txBody>
                    <a:bodyPr/>
                    <a:lstStyle/>
                    <a:p>
                      <a:r>
                        <a:rPr lang="en-US" sz="1600" dirty="0"/>
                        <a:t>4</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6 to 24TiB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817778782"/>
                  </a:ext>
                </a:extLst>
              </a:tr>
              <a:tr h="466032">
                <a:tc>
                  <a:txBody>
                    <a:bodyPr/>
                    <a:lstStyle/>
                    <a:p>
                      <a:r>
                        <a:rPr lang="en-US" sz="1600" dirty="0"/>
                        <a:t>5</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3 to 4TiB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t>6</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4 to 60TiB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multiple nodes  (s</a:t>
                      </a:r>
                      <a:r>
                        <a:rPr lang="en-US" sz="1600" u="none" dirty="0"/>
                        <a:t>cale out </a:t>
                      </a:r>
                      <a:r>
                        <a:rPr lang="en-US" sz="1600" dirty="0"/>
                        <a:t>up to 16 nodes)</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23" name="TextBox 22">
            <a:extLst>
              <a:ext uri="{FF2B5EF4-FFF2-40B4-BE49-F238E27FC236}">
                <a16:creationId xmlns:a16="http://schemas.microsoft.com/office/drawing/2014/main" id="{E611B9E0-AB6B-4758-82FA-5CA6CBBE1702}"/>
              </a:ext>
            </a:extLst>
          </p:cNvPr>
          <p:cNvSpPr txBox="1"/>
          <p:nvPr/>
        </p:nvSpPr>
        <p:spPr>
          <a:xfrm>
            <a:off x="604674" y="1061842"/>
            <a:ext cx="11214102" cy="2431435"/>
          </a:xfrm>
          <a:prstGeom prst="rect">
            <a:avLst/>
          </a:prstGeom>
          <a:noFill/>
        </p:spPr>
        <p:txBody>
          <a:bodyPr wrap="square" rtlCol="0">
            <a:spAutoFit/>
          </a:bodyPr>
          <a:lstStyle/>
          <a:p>
            <a:pPr marL="285750" marR="0" lvl="0" indent="-2857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Segoe UI Semilight"/>
                <a:ea typeface="+mn-ea"/>
                <a:cs typeface="+mn-cs"/>
              </a:rPr>
              <a:t>Choose right Azure </a:t>
            </a:r>
            <a:r>
              <a:rPr lang="en-US" sz="2800" dirty="0">
                <a:latin typeface="Segoe UI Semilight"/>
              </a:rPr>
              <a:t>Compute based </a:t>
            </a:r>
            <a:r>
              <a:rPr kumimoji="0" lang="en-US" sz="2800" b="0" i="0" u="none" strike="noStrike" kern="1200" cap="none" spc="0" normalizeH="0" baseline="0" noProof="0" dirty="0">
                <a:ln>
                  <a:noFill/>
                </a:ln>
                <a:effectLst/>
                <a:uLnTx/>
                <a:uFillTx/>
                <a:latin typeface="Segoe UI Semilight"/>
                <a:ea typeface="+mn-ea"/>
                <a:cs typeface="+mn-cs"/>
              </a:rPr>
              <a:t>on : </a:t>
            </a:r>
          </a:p>
          <a:p>
            <a:pPr marL="742950" lvl="1" indent="-285750" defTabSz="914225">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a:ea typeface="+mn-ea"/>
                <a:cs typeface="+mn-cs"/>
              </a:rPr>
              <a:t>Scenario (OLTP or OLAP)</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OLTP : S/4HANA, Business Suite on HANA, NetWeaver</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OLAP : BW on HANA,  BW/4HANA, Enterprise DWH, Sidecar </a:t>
            </a:r>
          </a:p>
          <a:p>
            <a:pPr marL="742950" lvl="1" indent="-285750" defTabSz="914225">
              <a:buFont typeface="Arial" panose="020B0604020202020204" pitchFamily="34" charset="0"/>
              <a:buChar char="•"/>
              <a:defRPr/>
            </a:pPr>
            <a:r>
              <a:rPr lang="en-US" sz="2400" dirty="0">
                <a:latin typeface="Segoe UI Semilight"/>
              </a:rPr>
              <a:t>Required RAM for HANA and SAPS for application servers</a:t>
            </a:r>
            <a:endParaRPr kumimoji="0" lang="en-US" sz="2400" b="0" i="0"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p:txBody>
      </p:sp>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r>
              <a:rPr lang="en-US" sz="4000" dirty="0"/>
              <a:t>Pick Azure Compute for HANA and Application Servers</a:t>
            </a:r>
          </a:p>
        </p:txBody>
      </p:sp>
    </p:spTree>
    <p:extLst>
      <p:ext uri="{BB962C8B-B14F-4D97-AF65-F5344CB8AC3E}">
        <p14:creationId xmlns:p14="http://schemas.microsoft.com/office/powerpoint/2010/main" val="17171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SAP Note 1928533 and https://docs.microsoft.com/en-us/azure/virtual-machines/windows/sizes-memory</a:t>
            </a:r>
          </a:p>
        </p:txBody>
      </p:sp>
      <p:pic>
        <p:nvPicPr>
          <p:cNvPr id="2" name="Picture 1" descr="A table comparing the certified VM types in Azure for SAP workloads.">
            <a:extLst>
              <a:ext uri="{FF2B5EF4-FFF2-40B4-BE49-F238E27FC236}">
                <a16:creationId xmlns:a16="http://schemas.microsoft.com/office/drawing/2014/main" id="{0844D94C-B2A9-4D9A-BBBD-852C3D95864C}"/>
              </a:ext>
            </a:extLst>
          </p:cNvPr>
          <p:cNvPicPr>
            <a:picLocks noChangeAspect="1"/>
          </p:cNvPicPr>
          <p:nvPr/>
        </p:nvPicPr>
        <p:blipFill>
          <a:blip r:embed="rId3"/>
          <a:stretch>
            <a:fillRect/>
          </a:stretch>
        </p:blipFill>
        <p:spPr>
          <a:xfrm>
            <a:off x="233070" y="1319601"/>
            <a:ext cx="11425547" cy="4949212"/>
          </a:xfrm>
          <a:prstGeom prst="rect">
            <a:avLst/>
          </a:prstGeom>
        </p:spPr>
      </p:pic>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EEB9-A45F-4EB4-B292-5678CD8DBDFB}"/>
              </a:ext>
            </a:extLst>
          </p:cNvPr>
          <p:cNvSpPr>
            <a:spLocks noGrp="1"/>
          </p:cNvSpPr>
          <p:nvPr>
            <p:ph type="title"/>
          </p:nvPr>
        </p:nvSpPr>
        <p:spPr/>
        <p:txBody>
          <a:bodyPr/>
          <a:lstStyle/>
          <a:p>
            <a:r>
              <a:rPr lang="en-US" sz="4400" dirty="0">
                <a:solidFill>
                  <a:schemeClr val="tx1"/>
                </a:solidFill>
              </a:rPr>
              <a:t>Premium Storage KPIs (Cost differ by region)</a:t>
            </a:r>
            <a:endParaRPr lang="en-US" dirty="0">
              <a:solidFill>
                <a:schemeClr val="tx1"/>
              </a:solidFill>
            </a:endParaRPr>
          </a:p>
        </p:txBody>
      </p:sp>
      <p:pic>
        <p:nvPicPr>
          <p:cNvPr id="13" name="Picture 12">
            <a:extLst>
              <a:ext uri="{FF2B5EF4-FFF2-40B4-BE49-F238E27FC236}">
                <a16:creationId xmlns:a16="http://schemas.microsoft.com/office/drawing/2014/main" id="{B224AD8A-0787-4236-AA81-BC47A4FCA722}"/>
              </a:ext>
              <a:ext uri="{C183D7F6-B498-43B3-948B-1728B52AA6E4}">
                <adec:decorative xmlns:adec="http://schemas.microsoft.com/office/drawing/2017/decorative" val="1"/>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15" name="Text Placeholder 2">
            <a:extLst>
              <a:ext uri="{FF2B5EF4-FFF2-40B4-BE49-F238E27FC236}">
                <a16:creationId xmlns:a16="http://schemas.microsoft.com/office/drawing/2014/main" id="{6F2328C2-2F59-42AE-A73F-14661516DB0D}"/>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r>
              <a:rPr lang="en-US" sz="1400" dirty="0">
                <a:latin typeface="+mj-lt"/>
              </a:rPr>
              <a:t>Consistent low latency SSD with predictable throughput</a:t>
            </a:r>
          </a:p>
          <a:p>
            <a:pPr marL="224097" indent="-224097" defTabSz="896386">
              <a:spcBef>
                <a:spcPts val="980"/>
              </a:spcBef>
              <a:defRPr/>
            </a:pPr>
            <a:r>
              <a:rPr lang="en-US" sz="1400" dirty="0">
                <a:latin typeface="+mj-lt"/>
              </a:rPr>
              <a:t>For high-performance  IO-intensive DB workloads</a:t>
            </a:r>
          </a:p>
          <a:p>
            <a:pPr marL="224097" indent="-224097" defTabSz="896386">
              <a:spcBef>
                <a:spcPts val="980"/>
              </a:spcBef>
              <a:defRPr/>
            </a:pPr>
            <a:r>
              <a:rPr lang="en-US" sz="1400" dirty="0">
                <a:latin typeface="+mj-lt"/>
              </a:rPr>
              <a:t>Single digit ms latencies</a:t>
            </a:r>
          </a:p>
          <a:p>
            <a:pPr marL="224097" indent="-224097" defTabSz="896386">
              <a:spcBef>
                <a:spcPts val="980"/>
              </a:spcBef>
              <a:defRPr/>
            </a:pPr>
            <a:r>
              <a:rPr lang="en-US" sz="1400" dirty="0">
                <a:latin typeface="+mj-lt"/>
              </a:rPr>
              <a:t>Supports up to 32 TB blob/disk size</a:t>
            </a:r>
          </a:p>
          <a:p>
            <a:pPr marL="224097" indent="-224097" defTabSz="896386">
              <a:spcBef>
                <a:spcPts val="980"/>
              </a:spcBef>
              <a:defRPr/>
            </a:pPr>
            <a:r>
              <a:rPr lang="en-US" sz="1400" dirty="0">
                <a:latin typeface="+mj-lt"/>
              </a:rPr>
              <a:t>Stripe up to 64 disks for a total of 2,048 TB</a:t>
            </a:r>
          </a:p>
          <a:p>
            <a:pPr marL="224097" indent="-224097" defTabSz="896386">
              <a:spcBef>
                <a:spcPts val="980"/>
              </a:spcBef>
              <a:defRPr/>
            </a:pPr>
            <a:r>
              <a:rPr lang="en-US" sz="1400" dirty="0">
                <a:latin typeface="+mj-lt"/>
              </a:rPr>
              <a:t>Disk performance is dependent on the disk size, with up to 7,500 IOPS  per disk </a:t>
            </a:r>
          </a:p>
          <a:p>
            <a:pPr marL="224097" indent="-224097" defTabSz="896386">
              <a:spcBef>
                <a:spcPts val="980"/>
              </a:spcBef>
              <a:defRPr/>
            </a:pPr>
            <a:r>
              <a:rPr lang="en-US" sz="1400" dirty="0">
                <a:latin typeface="+mj-lt"/>
              </a:rPr>
              <a:t>Pay for what you provision</a:t>
            </a:r>
          </a:p>
          <a:p>
            <a:pPr marL="224097" indent="-224097" defTabSz="896386">
              <a:spcBef>
                <a:spcPts val="980"/>
              </a:spcBef>
              <a:defRPr/>
            </a:pPr>
            <a:r>
              <a:rPr lang="en-US" sz="1400" dirty="0">
                <a:latin typeface="+mj-lt"/>
              </a:rPr>
              <a:t>Check Azure VMs for maximum IOPS</a:t>
            </a:r>
          </a:p>
        </p:txBody>
      </p:sp>
      <p:pic>
        <p:nvPicPr>
          <p:cNvPr id="3" name="Picture 2" descr="A table comparing performance characteristics of Premium Storage disks in Azure.">
            <a:extLst>
              <a:ext uri="{FF2B5EF4-FFF2-40B4-BE49-F238E27FC236}">
                <a16:creationId xmlns:a16="http://schemas.microsoft.com/office/drawing/2014/main" id="{B8F11DA8-E682-4819-9B59-D493D077BC9F}"/>
              </a:ext>
            </a:extLst>
          </p:cNvPr>
          <p:cNvPicPr>
            <a:picLocks noChangeAspect="1"/>
          </p:cNvPicPr>
          <p:nvPr/>
        </p:nvPicPr>
        <p:blipFill>
          <a:blip r:embed="rId4"/>
          <a:stretch>
            <a:fillRect/>
          </a:stretch>
        </p:blipFill>
        <p:spPr>
          <a:xfrm>
            <a:off x="3576913" y="2053755"/>
            <a:ext cx="8305386" cy="2893383"/>
          </a:xfrm>
          <a:prstGeom prst="rect">
            <a:avLst/>
          </a:prstGeom>
        </p:spPr>
      </p:pic>
      <p:sp>
        <p:nvSpPr>
          <p:cNvPr id="14" name="Title 1">
            <a:extLst>
              <a:ext uri="{FF2B5EF4-FFF2-40B4-BE49-F238E27FC236}">
                <a16:creationId xmlns:a16="http://schemas.microsoft.com/office/drawing/2014/main" id="{3B8AB3B1-B375-4110-8E3F-F93F7AFE0FC1}"/>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914225">
              <a:defRPr/>
            </a:pPr>
            <a:r>
              <a:rPr lang="en-US" sz="2400" dirty="0">
                <a:solidFill>
                  <a:schemeClr val="tx1"/>
                </a:solidFill>
                <a:cs typeface="Segoe UI Light" panose="020B0502040204020203" pitchFamily="34" charset="0"/>
              </a:rPr>
              <a:t>* Stripe Premium Storage Disks to aggregate</a:t>
            </a:r>
          </a:p>
          <a:p>
            <a:pPr algn="ctr" defTabSz="914225">
              <a:defRPr/>
            </a:pPr>
            <a:r>
              <a:rPr lang="en-US" sz="2400" dirty="0">
                <a:solidFill>
                  <a:schemeClr val="tx1"/>
                </a:solidFill>
                <a:cs typeface="Segoe UI Light" panose="020B0502040204020203" pitchFamily="34" charset="0"/>
              </a:rPr>
              <a:t>IOPS, Throughput and Storage Capacity</a:t>
            </a:r>
            <a:endParaRPr lang="en-US" sz="2400" dirty="0">
              <a:solidFill>
                <a:schemeClr val="tx1"/>
              </a:solidFill>
            </a:endParaRPr>
          </a:p>
        </p:txBody>
      </p:sp>
    </p:spTree>
    <p:extLst>
      <p:ext uri="{BB962C8B-B14F-4D97-AF65-F5344CB8AC3E}">
        <p14:creationId xmlns:p14="http://schemas.microsoft.com/office/powerpoint/2010/main" val="4263076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SAP HA in availability sets and DR across regions</a:t>
            </a:r>
          </a:p>
        </p:txBody>
      </p:sp>
      <p:pic>
        <p:nvPicPr>
          <p:cNvPr id="4" name="Picture 3" descr="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
            <a:extLst>
              <a:ext uri="{FF2B5EF4-FFF2-40B4-BE49-F238E27FC236}">
                <a16:creationId xmlns:a16="http://schemas.microsoft.com/office/drawing/2014/main" id="{E29AC1F6-FF2E-4ED5-9486-FA15AA8370D3}"/>
              </a:ext>
            </a:extLst>
          </p:cNvPr>
          <p:cNvPicPr>
            <a:picLocks noChangeAspect="1"/>
          </p:cNvPicPr>
          <p:nvPr/>
        </p:nvPicPr>
        <p:blipFill>
          <a:blip r:embed="rId3"/>
          <a:stretch>
            <a:fillRect/>
          </a:stretch>
        </p:blipFill>
        <p:spPr>
          <a:xfrm>
            <a:off x="268080" y="887000"/>
            <a:ext cx="11655840" cy="5681489"/>
          </a:xfrm>
          <a:prstGeom prst="rect">
            <a:avLst/>
          </a:prstGeom>
        </p:spPr>
      </p:pic>
    </p:spTree>
    <p:extLst>
      <p:ext uri="{BB962C8B-B14F-4D97-AF65-F5344CB8AC3E}">
        <p14:creationId xmlns:p14="http://schemas.microsoft.com/office/powerpoint/2010/main" val="227326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pic>
        <p:nvPicPr>
          <p:cNvPr id="3" name="Picture 2" descr="A diagram that shows SAP deployed in an availability zone for high availability and disaster recovery.">
            <a:extLst>
              <a:ext uri="{FF2B5EF4-FFF2-40B4-BE49-F238E27FC236}">
                <a16:creationId xmlns:a16="http://schemas.microsoft.com/office/drawing/2014/main" id="{63433E34-606D-4C02-B976-FCC2BFDE53F2}"/>
              </a:ext>
            </a:extLst>
          </p:cNvPr>
          <p:cNvPicPr>
            <a:picLocks noChangeAspect="1"/>
          </p:cNvPicPr>
          <p:nvPr/>
        </p:nvPicPr>
        <p:blipFill>
          <a:blip r:embed="rId3"/>
          <a:stretch>
            <a:fillRect/>
          </a:stretch>
        </p:blipFill>
        <p:spPr>
          <a:xfrm>
            <a:off x="1334117" y="1189176"/>
            <a:ext cx="9289303" cy="5225232"/>
          </a:xfrm>
          <a:prstGeom prst="rect">
            <a:avLst/>
          </a:prstGeom>
        </p:spPr>
      </p:pic>
    </p:spTree>
    <p:extLst>
      <p:ext uri="{BB962C8B-B14F-4D97-AF65-F5344CB8AC3E}">
        <p14:creationId xmlns:p14="http://schemas.microsoft.com/office/powerpoint/2010/main" val="8971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B9C8-0117-490B-8117-54CE70CC6B78}"/>
              </a:ext>
            </a:extLst>
          </p:cNvPr>
          <p:cNvSpPr>
            <a:spLocks noGrp="1"/>
          </p:cNvSpPr>
          <p:nvPr>
            <p:ph type="title"/>
          </p:nvPr>
        </p:nvSpPr>
        <p:spPr>
          <a:xfrm>
            <a:off x="269240" y="71147"/>
            <a:ext cx="11655840" cy="899665"/>
          </a:xfrm>
        </p:spPr>
        <p:txBody>
          <a:bodyPr/>
          <a:lstStyle/>
          <a:p>
            <a:r>
              <a:rPr lang="en-US" sz="2800" spc="0" dirty="0">
                <a:ln>
                  <a:noFill/>
                </a:ln>
                <a:solidFill>
                  <a:srgbClr val="FFFFFF"/>
                </a:solidFill>
                <a:latin typeface="Segoe UI Light" panose="020B0502040204020203" pitchFamily="34" charset="0"/>
                <a:cs typeface="Segoe UI Light" panose="020B0502040204020203" pitchFamily="34" charset="0"/>
              </a:rPr>
              <a:t>Disaster Recovery Solutions for LOB applications/SAP on Azure</a:t>
            </a:r>
            <a:endParaRPr lang="en-US" sz="2800" dirty="0"/>
          </a:p>
        </p:txBody>
      </p:sp>
      <p:pic>
        <p:nvPicPr>
          <p:cNvPr id="4" name="Picture 3" descr="An image that shows business requirements for line of business applications and IT requirements contrasting for SAP on Azure.">
            <a:extLst>
              <a:ext uri="{FF2B5EF4-FFF2-40B4-BE49-F238E27FC236}">
                <a16:creationId xmlns:a16="http://schemas.microsoft.com/office/drawing/2014/main" id="{E2A6349A-1A15-4E93-9948-9E202CFFA5E5}"/>
              </a:ext>
            </a:extLst>
          </p:cNvPr>
          <p:cNvPicPr>
            <a:picLocks noChangeAspect="1"/>
          </p:cNvPicPr>
          <p:nvPr/>
        </p:nvPicPr>
        <p:blipFill>
          <a:blip r:embed="rId3"/>
          <a:stretch>
            <a:fillRect/>
          </a:stretch>
        </p:blipFill>
        <p:spPr>
          <a:xfrm>
            <a:off x="892026" y="1084145"/>
            <a:ext cx="9420814" cy="2455663"/>
          </a:xfrm>
          <a:prstGeom prst="rect">
            <a:avLst/>
          </a:prstGeom>
        </p:spPr>
      </p:pic>
      <p:sp>
        <p:nvSpPr>
          <p:cNvPr id="12" name="Content Placeholder 2">
            <a:extLst>
              <a:ext uri="{FF2B5EF4-FFF2-40B4-BE49-F238E27FC236}">
                <a16:creationId xmlns:a16="http://schemas.microsoft.com/office/drawing/2014/main" id="{228A5E0B-5DC3-4BE2-BB9F-8203E7A09C6A}"/>
              </a:ext>
            </a:extLst>
          </p:cNvPr>
          <p:cNvSpPr txBox="1">
            <a:spLocks/>
          </p:cNvSpPr>
          <p:nvPr/>
        </p:nvSpPr>
        <p:spPr>
          <a:xfrm>
            <a:off x="568047" y="3948373"/>
            <a:ext cx="10757098" cy="1441498"/>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190" indent="-514190" algn="ctr">
              <a:buFont typeface="+mj-lt"/>
              <a:buAutoNum type="arabicPeriod"/>
            </a:pPr>
            <a:r>
              <a:rPr lang="en-US" sz="3200" dirty="0">
                <a:solidFill>
                  <a:schemeClr val="tx1"/>
                </a:solidFill>
              </a:rPr>
              <a:t>Database Replication (e.g. HSR)</a:t>
            </a:r>
            <a:br>
              <a:rPr lang="en-US" sz="3200" dirty="0">
                <a:solidFill>
                  <a:schemeClr val="tx1"/>
                </a:solidFill>
              </a:rPr>
            </a:br>
            <a:endParaRPr lang="en-US" sz="3200" dirty="0">
              <a:solidFill>
                <a:schemeClr val="tx1"/>
              </a:solidFill>
            </a:endParaRPr>
          </a:p>
          <a:p>
            <a:pPr marL="514190" indent="-514190" algn="ctr">
              <a:buFont typeface="+mj-lt"/>
              <a:buAutoNum type="arabicPeriod"/>
            </a:pPr>
            <a:r>
              <a:rPr lang="en-US" sz="3200" dirty="0">
                <a:solidFill>
                  <a:schemeClr val="tx1"/>
                </a:solidFill>
              </a:rPr>
              <a:t>File Replication (e.g. File Copy)</a:t>
            </a:r>
          </a:p>
          <a:p>
            <a:pPr marL="514190" indent="-514190" algn="ctr">
              <a:buFont typeface="+mj-lt"/>
              <a:buAutoNum type="arabicPeriod"/>
            </a:pPr>
            <a:endParaRPr lang="en-US" sz="3200" dirty="0">
              <a:solidFill>
                <a:schemeClr val="tx1"/>
              </a:solidFill>
            </a:endParaRPr>
          </a:p>
          <a:p>
            <a:pPr marL="514190" indent="-514190" algn="ctr">
              <a:buFont typeface="+mj-lt"/>
              <a:buAutoNum type="arabicPeriod"/>
            </a:pPr>
            <a:r>
              <a:rPr lang="en-US" sz="3200" dirty="0">
                <a:solidFill>
                  <a:schemeClr val="tx1"/>
                </a:solidFill>
              </a:rPr>
              <a:t>VM Replication (Azure Site Recovery)</a:t>
            </a:r>
          </a:p>
        </p:txBody>
      </p:sp>
      <p:sp>
        <p:nvSpPr>
          <p:cNvPr id="17" name="Plus 8">
            <a:extLst>
              <a:ext uri="{FF2B5EF4-FFF2-40B4-BE49-F238E27FC236}">
                <a16:creationId xmlns:a16="http://schemas.microsoft.com/office/drawing/2014/main" id="{DDCF9EB3-5423-417D-AA1F-7833DE589515}"/>
              </a:ext>
              <a:ext uri="{C183D7F6-B498-43B3-948B-1728B52AA6E4}">
                <adec:decorative xmlns:adec="http://schemas.microsoft.com/office/drawing/2017/decorative" val="1"/>
              </a:ext>
            </a:extLst>
          </p:cNvPr>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Plus 9">
            <a:extLst>
              <a:ext uri="{FF2B5EF4-FFF2-40B4-BE49-F238E27FC236}">
                <a16:creationId xmlns:a16="http://schemas.microsoft.com/office/drawing/2014/main" id="{DFB59EA4-12A3-4E04-BC55-2CB66191DCE7}"/>
              </a:ext>
              <a:ext uri="{C183D7F6-B498-43B3-948B-1728B52AA6E4}">
                <adec:decorative xmlns:adec="http://schemas.microsoft.com/office/drawing/2017/decorative" val="1"/>
              </a:ext>
            </a:extLst>
          </p:cNvPr>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0536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396932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5993493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j-lt"/>
              </a:rPr>
              <a:t>Abstract :</a:t>
            </a:r>
          </a:p>
          <a:p>
            <a:r>
              <a:rPr lang="en-US" sz="2400" dirty="0">
                <a:latin typeface="+mj-lt"/>
              </a:rPr>
              <a:t>In this workshop, you will look at what is involved in deploying SAP </a:t>
            </a:r>
            <a:r>
              <a:rPr lang="en-US" altLang="ja-JP" sz="2400" dirty="0">
                <a:latin typeface="+mj-lt"/>
              </a:rPr>
              <a:t>HANA </a:t>
            </a:r>
            <a:r>
              <a:rPr lang="en-US" sz="2400" dirty="0">
                <a:latin typeface="+mj-lt"/>
              </a:rPr>
              <a:t>on Azure with the goals of designing for business continuity and flexibility as well as fully optimized total cost of ownership. At the end of this workshop, you will be able to better design, price and present SAP on Azure solutions to your customers. </a:t>
            </a:r>
          </a:p>
          <a:p>
            <a:endParaRPr lang="en-US" sz="2400" dirty="0">
              <a:latin typeface="+mj-lt"/>
            </a:endParaRPr>
          </a:p>
          <a:p>
            <a:pPr>
              <a:lnSpc>
                <a:spcPct val="90000"/>
              </a:lnSpc>
              <a:spcAft>
                <a:spcPts val="600"/>
              </a:spcAft>
            </a:pPr>
            <a:r>
              <a:rPr lang="en-US" sz="2400" dirty="0">
                <a:latin typeface="+mj-lt"/>
              </a:rPr>
              <a:t>Learning objectives :</a:t>
            </a:r>
          </a:p>
          <a:p>
            <a:pPr marL="342900" indent="-342900">
              <a:lnSpc>
                <a:spcPct val="90000"/>
              </a:lnSpc>
              <a:spcAft>
                <a:spcPts val="600"/>
              </a:spcAft>
              <a:buFont typeface="Arial" panose="020B0604020202020204" pitchFamily="34" charset="0"/>
              <a:buChar char="•"/>
            </a:pPr>
            <a:r>
              <a:rPr lang="en-US" sz="2400" dirty="0">
                <a:latin typeface="+mj-lt"/>
              </a:rPr>
              <a:t>Design SAP HANA workloads on Azure in alignment with SAP certification with high availability and disaster recovery.</a:t>
            </a:r>
          </a:p>
          <a:p>
            <a:pPr marL="342900" indent="-342900">
              <a:lnSpc>
                <a:spcPct val="90000"/>
              </a:lnSpc>
              <a:spcAft>
                <a:spcPts val="600"/>
              </a:spcAft>
              <a:buFont typeface="Arial" panose="020B0604020202020204" pitchFamily="34" charset="0"/>
              <a:buChar char="•"/>
            </a:pPr>
            <a:r>
              <a:rPr lang="en-US" sz="2400" dirty="0">
                <a:latin typeface="+mj-lt"/>
              </a:rPr>
              <a:t>Run Azure Pricing Calculator to price the SAP landscape. </a:t>
            </a:r>
          </a:p>
          <a:p>
            <a:pPr marL="342900" indent="-342900">
              <a:lnSpc>
                <a:spcPct val="90000"/>
              </a:lnSpc>
              <a:spcAft>
                <a:spcPts val="600"/>
              </a:spcAft>
              <a:buFont typeface="Arial" panose="020B0604020202020204" pitchFamily="34" charset="0"/>
              <a:buChar char="•"/>
            </a:pPr>
            <a:r>
              <a:rPr lang="en-US" sz="2400" dirty="0">
                <a:latin typeface="+mj-lt"/>
              </a:rPr>
              <a:t>Present the solution to business/technical decision makers and handle Q&amp;A with customer. </a:t>
            </a:r>
            <a:br>
              <a:rPr lang="en-US" sz="2000" dirty="0">
                <a:latin typeface="+mj-lt"/>
              </a:rPr>
            </a:br>
            <a:endParaRPr lang="en-US" sz="2000" dirty="0">
              <a:latin typeface="+mj-lt"/>
            </a:endParaRPr>
          </a:p>
        </p:txBody>
      </p:sp>
    </p:spTree>
    <p:extLst>
      <p:ext uri="{BB962C8B-B14F-4D97-AF65-F5344CB8AC3E}">
        <p14:creationId xmlns:p14="http://schemas.microsoft.com/office/powerpoint/2010/main" val="205545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14629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Switch roles and repeat Steps 2-6.</a:t>
            </a:r>
            <a:endParaRPr lang="en-US" sz="24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lstStyle/>
          <a:p>
            <a:r>
              <a:rPr lang="en-US" dirty="0"/>
              <a:t>Azure VM Design Tips</a:t>
            </a:r>
          </a:p>
        </p:txBody>
      </p:sp>
      <p:pic>
        <p:nvPicPr>
          <p:cNvPr id="3" name="Picture 2" descr="A diagram that shows 5 tips for designing deployments that use Azure virtual machines.">
            <a:extLst>
              <a:ext uri="{FF2B5EF4-FFF2-40B4-BE49-F238E27FC236}">
                <a16:creationId xmlns:a16="http://schemas.microsoft.com/office/drawing/2014/main" id="{6989BE70-1CAF-4531-82D5-5E014B042B23}"/>
              </a:ext>
            </a:extLst>
          </p:cNvPr>
          <p:cNvPicPr>
            <a:picLocks noChangeAspect="1"/>
          </p:cNvPicPr>
          <p:nvPr/>
        </p:nvPicPr>
        <p:blipFill>
          <a:blip r:embed="rId3"/>
          <a:stretch>
            <a:fillRect/>
          </a:stretch>
        </p:blipFill>
        <p:spPr>
          <a:xfrm>
            <a:off x="676927" y="1917924"/>
            <a:ext cx="10590476" cy="4471154"/>
          </a:xfrm>
          <a:prstGeom prst="rect">
            <a:avLst/>
          </a:prstGeom>
        </p:spPr>
      </p:pic>
    </p:spTree>
    <p:extLst>
      <p:ext uri="{BB962C8B-B14F-4D97-AF65-F5344CB8AC3E}">
        <p14:creationId xmlns:p14="http://schemas.microsoft.com/office/powerpoint/2010/main" val="106315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S/4HANA: HA (in availability sets) and DR (across regions)</a:t>
            </a:r>
          </a:p>
        </p:txBody>
      </p:sp>
      <p:pic>
        <p:nvPicPr>
          <p:cNvPr id="3" name="Picture 2" descr="A diagram that represents SAP HANA deployed in a highly available configuration using availability sets and multiple regions, connected to on-premises using site-to-site VPN and ExpressRoute.">
            <a:extLst>
              <a:ext uri="{FF2B5EF4-FFF2-40B4-BE49-F238E27FC236}">
                <a16:creationId xmlns:a16="http://schemas.microsoft.com/office/drawing/2014/main" id="{65183E50-A482-407E-BDC8-CF0FC0AA05A2}"/>
              </a:ext>
            </a:extLst>
          </p:cNvPr>
          <p:cNvPicPr>
            <a:picLocks noChangeAspect="1"/>
          </p:cNvPicPr>
          <p:nvPr/>
        </p:nvPicPr>
        <p:blipFill>
          <a:blip r:embed="rId3"/>
          <a:stretch>
            <a:fillRect/>
          </a:stretch>
        </p:blipFill>
        <p:spPr>
          <a:xfrm>
            <a:off x="636008" y="834556"/>
            <a:ext cx="10919983" cy="5713318"/>
          </a:xfrm>
          <a:prstGeom prst="rect">
            <a:avLst/>
          </a:prstGeom>
        </p:spPr>
      </p:pic>
    </p:spTree>
    <p:extLst>
      <p:ext uri="{BB962C8B-B14F-4D97-AF65-F5344CB8AC3E}">
        <p14:creationId xmlns:p14="http://schemas.microsoft.com/office/powerpoint/2010/main" val="8255523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S/4HANA: HA and DR (across availability zones)</a:t>
            </a:r>
          </a:p>
        </p:txBody>
      </p:sp>
      <p:pic>
        <p:nvPicPr>
          <p:cNvPr id="2" name="Picture 1" descr="A diagram that represents SAP HANA deployed in a highly available configuration using availability zones and multiple regions, connected to on-premises using site-to-site VPN and ExpressRoute.">
            <a:extLst>
              <a:ext uri="{FF2B5EF4-FFF2-40B4-BE49-F238E27FC236}">
                <a16:creationId xmlns:a16="http://schemas.microsoft.com/office/drawing/2014/main" id="{A365656A-5277-4A3F-9813-E406C9DBB835}"/>
              </a:ext>
            </a:extLst>
          </p:cNvPr>
          <p:cNvPicPr>
            <a:picLocks noChangeAspect="1"/>
          </p:cNvPicPr>
          <p:nvPr/>
        </p:nvPicPr>
        <p:blipFill>
          <a:blip r:embed="rId3"/>
          <a:stretch>
            <a:fillRect/>
          </a:stretch>
        </p:blipFill>
        <p:spPr>
          <a:xfrm>
            <a:off x="496680" y="840864"/>
            <a:ext cx="10971420" cy="5773289"/>
          </a:xfrm>
          <a:prstGeom prst="rect">
            <a:avLst/>
          </a:prstGeom>
        </p:spPr>
      </p:pic>
    </p:spTree>
    <p:extLst>
      <p:ext uri="{BB962C8B-B14F-4D97-AF65-F5344CB8AC3E}">
        <p14:creationId xmlns:p14="http://schemas.microsoft.com/office/powerpoint/2010/main" val="7635473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Baseline knowledge for SAP as a service on Azure</a:t>
            </a:r>
          </a:p>
        </p:txBody>
      </p:sp>
      <p:pic>
        <p:nvPicPr>
          <p:cNvPr id="3" name="Picture 2" descr="A table that describes the baseline knowledge needed to to deploy SAP on Azure.">
            <a:extLst>
              <a:ext uri="{FF2B5EF4-FFF2-40B4-BE49-F238E27FC236}">
                <a16:creationId xmlns:a16="http://schemas.microsoft.com/office/drawing/2014/main" id="{532C8A88-49F8-4AD8-942E-AF11C86E0886}"/>
              </a:ext>
            </a:extLst>
          </p:cNvPr>
          <p:cNvPicPr>
            <a:picLocks noChangeAspect="1"/>
          </p:cNvPicPr>
          <p:nvPr/>
        </p:nvPicPr>
        <p:blipFill>
          <a:blip r:embed="rId3"/>
          <a:stretch>
            <a:fillRect/>
          </a:stretch>
        </p:blipFill>
        <p:spPr>
          <a:xfrm>
            <a:off x="774700" y="945731"/>
            <a:ext cx="10409238" cy="5712977"/>
          </a:xfrm>
          <a:prstGeom prst="rect">
            <a:avLst/>
          </a:prstGeom>
        </p:spPr>
      </p:pic>
    </p:spTree>
    <p:extLst>
      <p:ext uri="{BB962C8B-B14F-4D97-AF65-F5344CB8AC3E}">
        <p14:creationId xmlns:p14="http://schemas.microsoft.com/office/powerpoint/2010/main" val="21757308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S/4HANA on Azure: T-Shirt Pricing</a:t>
            </a:r>
          </a:p>
        </p:txBody>
      </p:sp>
      <p:graphicFrame>
        <p:nvGraphicFramePr>
          <p:cNvPr id="10" name="Table 9">
            <a:extLst>
              <a:ext uri="{FF2B5EF4-FFF2-40B4-BE49-F238E27FC236}">
                <a16:creationId xmlns:a16="http://schemas.microsoft.com/office/drawing/2014/main" id="{F5FB2BBA-4A2F-42F2-B7EE-F9D4C477F36D}"/>
              </a:ext>
            </a:extLst>
          </p:cNvPr>
          <p:cNvGraphicFramePr/>
          <p:nvPr>
            <p:extLst>
              <p:ext uri="{D42A27DB-BD31-4B8C-83A1-F6EECF244321}">
                <p14:modId xmlns:p14="http://schemas.microsoft.com/office/powerpoint/2010/main" val="1989343153"/>
              </p:ext>
            </p:extLst>
          </p:nvPr>
        </p:nvGraphicFramePr>
        <p:xfrm>
          <a:off x="812800" y="1189176"/>
          <a:ext cx="10325100" cy="5129555"/>
        </p:xfrm>
        <a:graphic>
          <a:graphicData uri="http://schemas.openxmlformats.org/drawingml/2006/table">
            <a:tbl>
              <a:tblPr firstRow="1" bandRow="1"/>
              <a:tblGrid>
                <a:gridCol w="663993">
                  <a:extLst>
                    <a:ext uri="{9D8B030D-6E8A-4147-A177-3AD203B41FA5}">
                      <a16:colId xmlns:a16="http://schemas.microsoft.com/office/drawing/2014/main" val="983687862"/>
                    </a:ext>
                  </a:extLst>
                </a:gridCol>
                <a:gridCol w="2833038">
                  <a:extLst>
                    <a:ext uri="{9D8B030D-6E8A-4147-A177-3AD203B41FA5}">
                      <a16:colId xmlns:a16="http://schemas.microsoft.com/office/drawing/2014/main" val="1923357684"/>
                    </a:ext>
                  </a:extLst>
                </a:gridCol>
                <a:gridCol w="3308902">
                  <a:extLst>
                    <a:ext uri="{9D8B030D-6E8A-4147-A177-3AD203B41FA5}">
                      <a16:colId xmlns:a16="http://schemas.microsoft.com/office/drawing/2014/main" val="330428671"/>
                    </a:ext>
                  </a:extLst>
                </a:gridCol>
                <a:gridCol w="3519167">
                  <a:extLst>
                    <a:ext uri="{9D8B030D-6E8A-4147-A177-3AD203B41FA5}">
                      <a16:colId xmlns:a16="http://schemas.microsoft.com/office/drawing/2014/main" val="1537573381"/>
                    </a:ext>
                  </a:extLst>
                </a:gridCol>
              </a:tblGrid>
              <a:tr h="470867">
                <a:tc>
                  <a:txBody>
                    <a:bodyPr/>
                    <a:lstStyle/>
                    <a:p>
                      <a:pPr algn="ctr" fontAlgn="ctr">
                        <a:spcBef>
                          <a:spcPts val="0"/>
                        </a:spcBef>
                        <a:spcAft>
                          <a:spcPts val="0"/>
                        </a:spcAft>
                      </a:pPr>
                      <a:r>
                        <a:rPr lang="en-US" sz="1200" b="1" i="0" u="none" strike="noStrike" dirty="0">
                          <a:effectLst/>
                          <a:latin typeface="Arial" panose="020B0604020202020204" pitchFamily="34" charset="0"/>
                        </a:rPr>
                        <a:t>#</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S/4HANA DB Size </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 or 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Estimated monthly Azure cost (USD)</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9516210"/>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192GB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 </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$5,568.48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542801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256GB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$5,746.62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8588828"/>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512GB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$7,630.41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08441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$9,631.73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08374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1.75TB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$11,551.01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102263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$12,051.57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230047"/>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$17,971.85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5114699"/>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$20,978.26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3069892"/>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9</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6TB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$29,892.95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88377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10</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192GB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$10,131.37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5289225"/>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256GB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$10,266.94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9063035"/>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512GB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$12,588.07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9911402"/>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$15,739.16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67676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1.75TB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$22,267.93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88524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$24,006.33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2203827"/>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$36,150.50</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7574900"/>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$41,375.19</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5048713"/>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6TB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$58,892.93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9113843"/>
                  </a:ext>
                </a:extLst>
              </a:tr>
            </a:tbl>
          </a:graphicData>
        </a:graphic>
      </p:graphicFrame>
    </p:spTree>
    <p:extLst>
      <p:ext uri="{BB962C8B-B14F-4D97-AF65-F5344CB8AC3E}">
        <p14:creationId xmlns:p14="http://schemas.microsoft.com/office/powerpoint/2010/main" val="40260959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dirty="0"/>
              <a:t>Azure VM Pricing Tips</a:t>
            </a:r>
          </a:p>
        </p:txBody>
      </p:sp>
      <p:pic>
        <p:nvPicPr>
          <p:cNvPr id="3" name="Picture 2" descr="A diagram that shows 6 tips for pricing virtual machines in Azure.">
            <a:extLst>
              <a:ext uri="{FF2B5EF4-FFF2-40B4-BE49-F238E27FC236}">
                <a16:creationId xmlns:a16="http://schemas.microsoft.com/office/drawing/2014/main" id="{189F0D78-33FB-4783-ABE4-8E1335336DBB}"/>
              </a:ext>
            </a:extLst>
          </p:cNvPr>
          <p:cNvPicPr>
            <a:picLocks noChangeAspect="1"/>
          </p:cNvPicPr>
          <p:nvPr/>
        </p:nvPicPr>
        <p:blipFill>
          <a:blip r:embed="rId3"/>
          <a:stretch>
            <a:fillRect/>
          </a:stretch>
        </p:blipFill>
        <p:spPr>
          <a:xfrm>
            <a:off x="913148" y="1865316"/>
            <a:ext cx="9353943" cy="3972776"/>
          </a:xfrm>
          <a:prstGeom prst="rect">
            <a:avLst/>
          </a:prstGeom>
        </p:spPr>
      </p:pic>
    </p:spTree>
    <p:extLst>
      <p:ext uri="{BB962C8B-B14F-4D97-AF65-F5344CB8AC3E}">
        <p14:creationId xmlns:p14="http://schemas.microsoft.com/office/powerpoint/2010/main" val="17415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21954" y="153914"/>
            <a:ext cx="12233545" cy="481085"/>
          </a:xfrm>
        </p:spPr>
        <p:txBody>
          <a:bodyPr>
            <a:noAutofit/>
          </a:bodyPr>
          <a:lstStyle/>
          <a:p>
            <a:pPr algn="ctr"/>
            <a:r>
              <a:rPr lang="en-US" sz="4000" dirty="0">
                <a:solidFill>
                  <a:schemeClr val="bg1"/>
                </a:solidFill>
              </a:rPr>
              <a:t>Automated HANA deployment with Terraform and Ansible</a:t>
            </a:r>
            <a:br>
              <a:rPr lang="en-US" sz="4000" dirty="0">
                <a:solidFill>
                  <a:schemeClr val="bg1"/>
                </a:solidFill>
              </a:rPr>
            </a:br>
            <a:r>
              <a:rPr lang="en-US" sz="3200" dirty="0">
                <a:solidFill>
                  <a:schemeClr val="bg1"/>
                </a:solidFill>
              </a:rPr>
              <a:t>Step-by-step Hands-on Lab guidance can be found on </a:t>
            </a:r>
            <a:r>
              <a:rPr lang="en-US" sz="3200" dirty="0">
                <a:solidFill>
                  <a:schemeClr val="bg1"/>
                </a:solidFill>
                <a:hlinkClick r:id="rId3"/>
              </a:rPr>
              <a:t>GitHub</a:t>
            </a:r>
            <a:endParaRPr lang="en-US" sz="4000" dirty="0">
              <a:solidFill>
                <a:schemeClr val="bg1"/>
              </a:solidFill>
            </a:endParaRPr>
          </a:p>
        </p:txBody>
      </p:sp>
      <p:pic>
        <p:nvPicPr>
          <p:cNvPr id="2" name="Picture 2" descr="Solution architecture to setup SAP HANA on Azure consisting of a highly-available HANA instance.">
            <a:extLst>
              <a:ext uri="{FF2B5EF4-FFF2-40B4-BE49-F238E27FC236}">
                <a16:creationId xmlns:a16="http://schemas.microsoft.com/office/drawing/2014/main" id="{7B3B47C7-505A-4308-8605-35E3FA4B6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862" y="1494392"/>
            <a:ext cx="5882127" cy="504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043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Is the proposed solution fully certified by SAP?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pPr marL="0" indent="0">
              <a:buNone/>
            </a:pPr>
            <a:r>
              <a:rPr lang="en-US" sz="2800" dirty="0">
                <a:solidFill>
                  <a:schemeClr val="tx1"/>
                </a:solidFill>
                <a:latin typeface="+mn-lt"/>
              </a:rPr>
              <a:t>Each of the T-Shirt pricing options represents a fully SAP-certified configuration. For more information, refer to </a:t>
            </a:r>
            <a:r>
              <a:rPr lang="en-US" sz="2800" u="sng" dirty="0">
                <a:solidFill>
                  <a:schemeClr val="tx1"/>
                </a:solidFill>
                <a:latin typeface="+mn-lt"/>
              </a:rPr>
              <a:t>https://docs.microsoft.com/en-us/azure/virtual-machines/workloads/sap/hana-available-skus</a:t>
            </a:r>
            <a:endParaRPr lang="en-US" sz="2800" dirty="0">
              <a:solidFill>
                <a:schemeClr val="tx1"/>
              </a:solidFill>
              <a:latin typeface="+mn-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Does the proposal meet Contoso business continuity requirements? What if there's outage on VM or storage? How can we restore from backup? How can we failover the landscape in case of an outage?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800" dirty="0">
                <a:solidFill>
                  <a:schemeClr val="tx1"/>
                </a:solidFill>
                <a:latin typeface="+mn-lt"/>
              </a:rPr>
              <a:t>Both proposed options facilitate HA and, depending on the scope, an accidental outage affecting either the entire Azure region (option 1) or an individual Azure datacenter (corresponding to the Availability Zone hosting the production environment). With option 1, the failover between regions is manual because there is a potential for data loss due to asynchronous replication of HANA between the production and disaster recovery site. Such failover can be streamlined by leveraging Azure Site Recovery. With option 2, this failover can be automated since HANA replication is synchronous.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There're legacy on-prem systems that need to interact with S/4HANA in cloud. How can we minimize performance impact in cross-premises scenarios?</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tx1"/>
                </a:solidFill>
                <a:latin typeface="+mn-lt"/>
              </a:rPr>
              <a:t>ExpressRoute provides secure, high-bandwidth, low-latency connectivity between Azure and on-premises datacenters. ExpressRoute provides more predictable performance, with higher bandwidth and lower latency than VPN connections. ExpressRoute offers per-circuit throughput of up to 10 gigabits per second (Gbps), with the per-gateway throughput of up to 9000 megabits per second (Mbps). These capabilities make ExpressRoute the preferred choice for enterprise and mission-critical workloads.</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we change the size of the environment if sizing requirements change in future?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pPr marL="0" indent="0">
              <a:buNone/>
            </a:pPr>
            <a:r>
              <a:rPr lang="en-US" sz="2800" dirty="0">
                <a:solidFill>
                  <a:schemeClr val="tx1"/>
                </a:solidFill>
                <a:latin typeface="+mn-lt"/>
              </a:rPr>
              <a:t>Azure VMs can be resized on demand (changing a VM size requires a reboot). If a non-production Azure VM is not being used frequently, you can resize it down to a smaller size to reduce your monthly costs. If an Azure VM is reaching its performance limits, it can be resized to a larger size to increase its capacity.</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Is there anything not included in the results of Azure Pricing Calculator?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pPr marL="0" indent="0">
              <a:buNone/>
            </a:pPr>
            <a:r>
              <a:rPr lang="en-US" sz="2800" dirty="0">
                <a:solidFill>
                  <a:schemeClr val="tx1"/>
                </a:solidFill>
                <a:latin typeface="+mn-lt"/>
              </a:rPr>
              <a:t>The T-Shirt pricing does not include SAP software licensing, cost of monitoring/logging, as well as Windows Server licensing costs (the pricing assumes that Contoso will be able to leverage Azure Hybrid Use Benefit)</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688062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CFO is asking for cost saving even further. What can we do to optimize the cost? What are our options?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Estimate VM uptime and use Reserved Instances if uptime is larger than 30%</a:t>
            </a:r>
          </a:p>
          <a:p>
            <a:r>
              <a:rPr lang="en-US" sz="2800" dirty="0">
                <a:solidFill>
                  <a:schemeClr val="tx1"/>
                </a:solidFill>
                <a:latin typeface="+mn-lt"/>
              </a:rPr>
              <a:t>Review T-Shirt pricing model</a:t>
            </a:r>
          </a:p>
          <a:p>
            <a:r>
              <a:rPr lang="en-US" sz="2800" dirty="0">
                <a:solidFill>
                  <a:schemeClr val="tx1"/>
                </a:solidFill>
                <a:latin typeface="+mn-lt"/>
              </a:rPr>
              <a:t>When using Windows Server, take advantage of the Azure Hybrid Use Benefits (AHUB)</a:t>
            </a:r>
          </a:p>
          <a:p>
            <a:r>
              <a:rPr lang="en-US" sz="2800" dirty="0">
                <a:solidFill>
                  <a:schemeClr val="tx1"/>
                </a:solidFill>
                <a:latin typeface="+mn-lt"/>
              </a:rPr>
              <a:t>Schedule stopping and deallocating of non-production virtual machines during their idle times</a:t>
            </a:r>
          </a:p>
          <a:p>
            <a:endParaRPr lang="en-US" sz="2800" dirty="0">
              <a:solidFill>
                <a:schemeClr val="tx1"/>
              </a:solidFill>
              <a:latin typeface="+mn-lt"/>
            </a:endParaRP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970181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Resources</a:t>
            </a:r>
          </a:p>
        </p:txBody>
      </p:sp>
      <p:sp>
        <p:nvSpPr>
          <p:cNvPr id="6" name="Rectangle 5">
            <a:extLst>
              <a:ext uri="{FF2B5EF4-FFF2-40B4-BE49-F238E27FC236}">
                <a16:creationId xmlns:a16="http://schemas.microsoft.com/office/drawing/2014/main" id="{634EE4E8-9995-442C-BD2D-8EF73FE05449}"/>
              </a:ext>
            </a:extLst>
          </p:cNvPr>
          <p:cNvSpPr/>
          <p:nvPr/>
        </p:nvSpPr>
        <p:spPr>
          <a:xfrm>
            <a:off x="268935" y="1187630"/>
            <a:ext cx="5941366" cy="5016758"/>
          </a:xfrm>
          <a:prstGeom prst="rect">
            <a:avLst/>
          </a:prstGeom>
        </p:spPr>
        <p:txBody>
          <a:bodyPr wrap="square">
            <a:spAutoFit/>
          </a:bodyPr>
          <a:lstStyle/>
          <a:p>
            <a:r>
              <a:rPr lang="en-US" sz="2000" dirty="0">
                <a:solidFill>
                  <a:srgbClr val="FFFFFF"/>
                </a:solidFill>
                <a:latin typeface="Segoe UI Semilight" panose="020B0402040204020203" pitchFamily="34" charset="0"/>
                <a:cs typeface="Segoe UI Semilight" panose="020B0402040204020203" pitchFamily="34" charset="0"/>
              </a:rPr>
              <a:t>High availability of SAP HANA on Azure VMs on SUSE Linux Enterprise Server</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https://docs.microsoft.com/en-us/azure/virtual-machines/workloads/sap/sap-hana-high-availability/</a:t>
            </a:r>
            <a:r>
              <a:rPr lang="en-US" sz="2000" dirty="0">
                <a:solidFill>
                  <a:srgbClr val="FFFFFF"/>
                </a:solidFill>
                <a:latin typeface="Segoe UI Semilight" panose="020B0402040204020203" pitchFamily="34" charset="0"/>
                <a:cs typeface="Segoe UI Semilight" panose="020B0402040204020203" pitchFamily="34" charset="0"/>
              </a:rPr>
              <a:t> </a:t>
            </a:r>
          </a:p>
          <a:p>
            <a:r>
              <a:rPr lang="en-US" sz="2000" dirty="0">
                <a:solidFill>
                  <a:srgbClr val="FFFFFF"/>
                </a:solidFill>
                <a:latin typeface="Segoe UI Semilight" panose="020B0402040204020203" pitchFamily="34" charset="0"/>
                <a:cs typeface="Segoe UI Semilight" panose="020B0402040204020203" pitchFamily="34" charset="0"/>
              </a:rPr>
              <a:t>High availability for SAP NetWeaver on Azure VMs on SUSE Linux Enterprise Server with Azure NetApp Files for SAP applications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https://docs.microsoft.com/en-us/azure/virtual-machines/workloads/sap/high-availability-guide-suse</a:t>
            </a:r>
          </a:p>
          <a:p>
            <a:r>
              <a:rPr lang="en-US" sz="2000" dirty="0">
                <a:solidFill>
                  <a:srgbClr val="FFFFFF"/>
                </a:solidFill>
                <a:latin typeface="Segoe UI Semilight" panose="020B0402040204020203" pitchFamily="34" charset="0"/>
                <a:cs typeface="Segoe UI Semilight" panose="020B0402040204020203" pitchFamily="34" charset="0"/>
              </a:rPr>
              <a:t>SAP HANA high availability for Azure virtual machines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https://docs.microsoft.com/en-us/azure/virtual-machines/workloads/sap/sap-hana-availability-overview</a:t>
            </a:r>
          </a:p>
          <a:p>
            <a:endParaRPr lang="en-US" sz="2000" dirty="0">
              <a:solidFill>
                <a:srgbClr val="FFFFFF"/>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9F38420F-B542-4050-A41E-8C1398DA218B}"/>
              </a:ext>
            </a:extLst>
          </p:cNvPr>
          <p:cNvSpPr/>
          <p:nvPr/>
        </p:nvSpPr>
        <p:spPr>
          <a:xfrm>
            <a:off x="6096000" y="1187630"/>
            <a:ext cx="5941366" cy="4708981"/>
          </a:xfrm>
          <a:prstGeom prst="rect">
            <a:avLst/>
          </a:prstGeom>
        </p:spPr>
        <p:txBody>
          <a:bodyPr wrap="square">
            <a:spAutoFit/>
          </a:bodyPr>
          <a:lstStyle/>
          <a:p>
            <a:r>
              <a:rPr lang="en-US" sz="2000" dirty="0">
                <a:solidFill>
                  <a:srgbClr val="FFFFFF"/>
                </a:solidFill>
                <a:latin typeface="Segoe UI Semilight" panose="020B0402040204020203" pitchFamily="34" charset="0"/>
                <a:cs typeface="Segoe UI Semilight" panose="020B0402040204020203" pitchFamily="34" charset="0"/>
              </a:rPr>
              <a:t>SAP HANA availability within one Azure region</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https://docs.microsoft.com/en-us/azure/virtual-machines/workloads/sap/sap-hana-availability-one-region</a:t>
            </a:r>
          </a:p>
          <a:p>
            <a:r>
              <a:rPr lang="en-US" sz="2000" dirty="0">
                <a:solidFill>
                  <a:srgbClr val="FFFFFF"/>
                </a:solidFill>
                <a:latin typeface="Segoe UI Semilight" panose="020B0402040204020203" pitchFamily="34" charset="0"/>
                <a:cs typeface="Segoe UI Semilight" panose="020B0402040204020203" pitchFamily="34" charset="0"/>
              </a:rPr>
              <a:t>SAP HANA availability across Azure regions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https://docs.microsoft.com/en-us/azure/virtual-machines/workloads/sap/sap-hana-availability-across-regions</a:t>
            </a:r>
          </a:p>
          <a:p>
            <a:r>
              <a:rPr lang="en-US" sz="2000" dirty="0">
                <a:solidFill>
                  <a:srgbClr val="FFFFFF"/>
                </a:solidFill>
                <a:latin typeface="Segoe UI Semilight" panose="020B0402040204020203" pitchFamily="34" charset="0"/>
                <a:cs typeface="Segoe UI Semilight" panose="020B0402040204020203" pitchFamily="34" charset="0"/>
              </a:rPr>
              <a:t>SAP workload configurations with Azure Availability Zones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https://docs.microsoft.com/en-us/azure/virtual-machines/workloads/sap/sap-ha-availability-zones</a:t>
            </a:r>
          </a:p>
          <a:p>
            <a:r>
              <a:rPr lang="en-US" sz="2000" dirty="0">
                <a:solidFill>
                  <a:srgbClr val="FFFFFF"/>
                </a:solidFill>
                <a:latin typeface="Segoe UI Semilight" panose="020B0402040204020203" pitchFamily="34" charset="0"/>
                <a:cs typeface="Segoe UI Semilight" panose="020B0402040204020203" pitchFamily="34" charset="0"/>
              </a:rPr>
              <a:t>Automated SAP Deployments in Azure Cloud</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https://github.com/Azure/sap-hana</a:t>
            </a:r>
          </a:p>
          <a:p>
            <a:endParaRPr lang="en-US" sz="2000" dirty="0">
              <a:solidFill>
                <a:srgbClr val="FFFFFF"/>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945144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247F3-B4A4-412A-AC8A-316401F90E93}"/>
              </a:ext>
            </a:extLst>
          </p:cNvPr>
          <p:cNvSpPr>
            <a:spLocks noGrp="1"/>
          </p:cNvSpPr>
          <p:nvPr>
            <p:ph type="title"/>
          </p:nvPr>
        </p:nvSpPr>
        <p:spPr/>
        <p:txBody>
          <a:bodyPr/>
          <a:lstStyle/>
          <a:p>
            <a:pPr algn="ctr"/>
            <a:r>
              <a:rPr lang="en-US" sz="3600" spc="0" dirty="0">
                <a:ln>
                  <a:noFill/>
                </a:ln>
                <a:solidFill>
                  <a:srgbClr val="FFFFFF"/>
                </a:solidFill>
                <a:latin typeface="Segoe UI Light" panose="020B0502040204020203" pitchFamily="34" charset="0"/>
                <a:cs typeface="Segoe UI Light" panose="020B0502040204020203" pitchFamily="34" charset="0"/>
              </a:rPr>
              <a:t>SAP on Azure - Cloud Assessment Session  </a:t>
            </a:r>
            <a:br>
              <a:rPr lang="en-US" sz="3600" spc="0" dirty="0">
                <a:ln>
                  <a:noFill/>
                </a:ln>
                <a:solidFill>
                  <a:srgbClr val="FFFFFF"/>
                </a:solidFill>
                <a:latin typeface="Segoe UI Light" panose="020B0502040204020203" pitchFamily="34" charset="0"/>
                <a:cs typeface="Segoe UI Light" panose="020B0502040204020203" pitchFamily="34" charset="0"/>
              </a:rPr>
            </a:br>
            <a:r>
              <a:rPr lang="en-US" sz="3600" spc="0" dirty="0">
                <a:ln>
                  <a:noFill/>
                </a:ln>
                <a:solidFill>
                  <a:srgbClr val="FFFFFF"/>
                </a:solidFill>
                <a:latin typeface="Segoe UI Light" panose="020B0502040204020203" pitchFamily="34" charset="0"/>
                <a:cs typeface="Segoe UI Light" panose="020B0502040204020203" pitchFamily="34" charset="0"/>
              </a:rPr>
              <a:t>(= Architecture Design Session)  </a:t>
            </a:r>
            <a:br>
              <a:rPr lang="en-US" sz="3600" spc="0" baseline="30000" dirty="0">
                <a:ln>
                  <a:noFill/>
                </a:ln>
                <a:solidFill>
                  <a:srgbClr val="FFFFFF"/>
                </a:solidFill>
                <a:latin typeface="Segoe UI Light" panose="020B0502040204020203" pitchFamily="34" charset="0"/>
                <a:cs typeface="Segoe UI Light" panose="020B0502040204020203" pitchFamily="34" charset="0"/>
              </a:rPr>
            </a:br>
            <a:endParaRPr lang="en-US" sz="3600" dirty="0"/>
          </a:p>
        </p:txBody>
      </p:sp>
      <p:pic>
        <p:nvPicPr>
          <p:cNvPr id="2" name="Picture 1" descr="A diagram that explains how the Cloud Assessment Session for SAP on Azure works.">
            <a:extLst>
              <a:ext uri="{FF2B5EF4-FFF2-40B4-BE49-F238E27FC236}">
                <a16:creationId xmlns:a16="http://schemas.microsoft.com/office/drawing/2014/main" id="{C7222B7B-3162-43BA-82B8-F582AFB9C33D}"/>
              </a:ext>
            </a:extLst>
          </p:cNvPr>
          <p:cNvPicPr>
            <a:picLocks noChangeAspect="1"/>
          </p:cNvPicPr>
          <p:nvPr/>
        </p:nvPicPr>
        <p:blipFill>
          <a:blip r:embed="rId3"/>
          <a:stretch>
            <a:fillRect/>
          </a:stretch>
        </p:blipFill>
        <p:spPr>
          <a:xfrm>
            <a:off x="1081522" y="1466151"/>
            <a:ext cx="9791632" cy="4922138"/>
          </a:xfrm>
          <a:prstGeom prst="rect">
            <a:avLst/>
          </a:prstGeom>
        </p:spPr>
      </p:pic>
    </p:spTree>
    <p:extLst>
      <p:ext uri="{BB962C8B-B14F-4D97-AF65-F5344CB8AC3E}">
        <p14:creationId xmlns:p14="http://schemas.microsoft.com/office/powerpoint/2010/main" val="6153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200" dirty="0">
                <a:solidFill>
                  <a:schemeClr val="tx1"/>
                </a:solidFill>
                <a:cs typeface="Segoe UI Semilight" panose="020B0402040204020203" pitchFamily="34" charset="0"/>
              </a:rPr>
              <a:t>Contoso Group is a pharmaceutical company with headquarters in Boston, US.  </a:t>
            </a:r>
          </a:p>
          <a:p>
            <a:r>
              <a:rPr lang="en-US" sz="2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The leadership asked Contoso IT to look into the possibility to implement a greenfield S/4HANA environment in a cloud. In addition to NetWeaver-based apps, Contoso wants to evaluate the option of implementing XSA-based apps.</a:t>
            </a:r>
          </a:p>
          <a:p>
            <a:r>
              <a:rPr lang="en-US" sz="2200" dirty="0">
                <a:solidFill>
                  <a:schemeClr val="tx1"/>
                </a:solidFill>
                <a:cs typeface="Segoe UI Semilight" panose="020B0402040204020203" pitchFamily="34" charset="0"/>
              </a:rPr>
              <a:t>Since Contoso has already a number of their non-SAP systems running in Azure, Contoso IT decided to leverage its knowledge of the Microsoft cloud platform and existing ExpressRoute connectivity and host its SAP landscape in Azure as well. </a:t>
            </a:r>
          </a:p>
          <a:p>
            <a:r>
              <a:rPr lang="en-US" sz="2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200" dirty="0">
                <a:solidFill>
                  <a:schemeClr val="tx1"/>
                </a:solidFill>
                <a:cs typeface="Segoe UI Semilight" panose="020B0402040204020203" pitchFamily="34" charset="0"/>
              </a:rPr>
              <a:t>Before implementing the production environment, Contoso wants to test its new deployment approach by provisioning development, and UAT environments in Azure.</a:t>
            </a:r>
          </a:p>
          <a:p>
            <a:pPr lvl="1"/>
            <a:endParaRPr lang="en-US" sz="2200" dirty="0">
              <a:solidFill>
                <a:schemeClr val="tx1"/>
              </a:solidFill>
              <a:latin typeface="+mj-lt"/>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77FF14-38DE-4C8F-BE18-29FFB530B9A6}"/>
              </a:ext>
            </a:extLst>
          </p:cNvPr>
          <p:cNvSpPr>
            <a:spLocks noGrp="1"/>
          </p:cNvSpPr>
          <p:nvPr>
            <p:ph type="title"/>
          </p:nvPr>
        </p:nvSpPr>
        <p:spPr/>
        <p:txBody>
          <a:bodyPr/>
          <a:lstStyle/>
          <a:p>
            <a:pPr algn="ctr"/>
            <a:r>
              <a:rPr lang="en-US" sz="4000" dirty="0"/>
              <a:t>Latest SAP HANA on Azure Content</a:t>
            </a:r>
          </a:p>
        </p:txBody>
      </p:sp>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923330"/>
          </a:xfrm>
          <a:prstGeom prst="rect">
            <a:avLst/>
          </a:prstGeom>
        </p:spPr>
        <p:txBody>
          <a:bodyPr wrap="square">
            <a:spAutoFit/>
          </a:bodyPr>
          <a:lstStyle/>
          <a:p>
            <a:pPr lvl="0"/>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Latest SAP HANA on Azure content can be found at :</a:t>
            </a:r>
            <a:br>
              <a:rPr kumimoji="0" lang="en-US" sz="18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 </a:t>
            </a:r>
            <a:r>
              <a:rPr lang="en-US" i="1" u="sng" dirty="0">
                <a:hlinkClick r:id="rId3"/>
              </a:rPr>
              <a:t>https://github.com/microsoft/MCW-SAP-HANA-on-Azure/tree/master/Whiteboard%20design%20session  </a:t>
            </a:r>
            <a:endParaRPr kumimoji="0" lang="en-US" sz="1800" b="0" i="1" u="sng"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D095E1-EA80-4D14-9461-FFAC45D18591}"/>
              </a:ext>
            </a:extLst>
          </p:cNvPr>
          <p:cNvSpPr>
            <a:spLocks noGrp="1"/>
          </p:cNvSpPr>
          <p:nvPr>
            <p:ph type="title"/>
          </p:nvPr>
        </p:nvSpPr>
        <p:spPr>
          <a:xfrm>
            <a:off x="269240" y="289511"/>
            <a:ext cx="11655840" cy="899665"/>
          </a:xfrm>
        </p:spPr>
        <p:txBody>
          <a:bodyPr>
            <a:noAutofit/>
          </a:bodyPr>
          <a:lstStyle/>
          <a:p>
            <a:r>
              <a:rPr lang="en-US" sz="4800" dirty="0">
                <a:solidFill>
                  <a:schemeClr val="bg1"/>
                </a:solidFill>
                <a:cs typeface="Segoe UI" panose="020B0502040204020203" pitchFamily="34" charset="0"/>
              </a:rPr>
              <a:t>Contoso CIO Vision</a:t>
            </a:r>
            <a:br>
              <a:rPr lang="en-US" sz="4000" dirty="0">
                <a:solidFill>
                  <a:schemeClr val="bg1"/>
                </a:solidFill>
                <a:latin typeface="Segoe UI" panose="020B0502040204020203" pitchFamily="34" charset="0"/>
              </a:rPr>
            </a:br>
            <a:endParaRPr lang="en-US" sz="3200" dirty="0">
              <a:solidFill>
                <a:schemeClr val="bg1"/>
              </a:solidFill>
              <a:latin typeface="Segoe UI" panose="020B0502040204020203" pitchFamily="34" charset="0"/>
            </a:endParaRPr>
          </a:p>
        </p:txBody>
      </p:sp>
      <p:sp>
        <p:nvSpPr>
          <p:cNvPr id="3" name="Content Placeholder 2"/>
          <p:cNvSpPr>
            <a:spLocks noGrp="1"/>
          </p:cNvSpPr>
          <p:nvPr>
            <p:ph sz="quarter" idx="10"/>
          </p:nvPr>
        </p:nvSpPr>
        <p:spPr>
          <a:xfrm>
            <a:off x="269239" y="1663947"/>
            <a:ext cx="11735948" cy="2597634"/>
          </a:xfrm>
        </p:spPr>
        <p:txBody>
          <a:bodyPr/>
          <a:lstStyle/>
          <a:p>
            <a:pPr marL="0" indent="0">
              <a:buNone/>
            </a:pPr>
            <a:r>
              <a:rPr lang="en-US" sz="3200" dirty="0">
                <a:solidFill>
                  <a:schemeClr val="bg1"/>
                </a:solidFill>
                <a:latin typeface="Segoe UI Semilight" panose="020B0402040204020203" pitchFamily="34" charset="0"/>
                <a:cs typeface="Segoe UI Semilight" panose="020B0402040204020203" pitchFamily="34" charset="0"/>
              </a:rPr>
              <a:t>“</a:t>
            </a:r>
            <a:r>
              <a:rPr lang="en-US" sz="3200" i="1" dirty="0">
                <a:solidFill>
                  <a:schemeClr val="bg1"/>
                </a:solidFill>
                <a:latin typeface="Segoe UI Semilight" panose="020B0402040204020203" pitchFamily="34" charset="0"/>
                <a:cs typeface="Segoe UI Semilight" panose="020B0402040204020203" pitchFamily="34" charset="0"/>
              </a:rPr>
              <a:t>Our planned operational dependencies on SAP applications force us to seek reasonably priced high availability and disaster recovery capabilities for our production SAP S/4HANA deployments.</a:t>
            </a:r>
            <a:r>
              <a:rPr lang="en-US" sz="32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32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3200" dirty="0">
                <a:solidFill>
                  <a:schemeClr val="bg1"/>
                </a:solidFill>
                <a:latin typeface="Segoe UI Semilight" panose="020B0402040204020203" pitchFamily="34" charset="0"/>
                <a:cs typeface="Segoe UI Semilight" panose="020B0402040204020203" pitchFamily="34" charset="0"/>
              </a:rPr>
              <a:t>						</a:t>
            </a:r>
            <a:r>
              <a:rPr lang="en-US" sz="28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8EBD-AC2B-41B6-95C5-66059953B98F}"/>
              </a:ext>
            </a:extLst>
          </p:cNvPr>
          <p:cNvSpPr>
            <a:spLocks noGrp="1"/>
          </p:cNvSpPr>
          <p:nvPr>
            <p:ph type="title"/>
          </p:nvPr>
        </p:nvSpPr>
        <p:spPr/>
        <p:txBody>
          <a:bodyPr/>
          <a:lstStyle/>
          <a:p>
            <a:r>
              <a:rPr lang="en-US" dirty="0"/>
              <a:t>Contoso S/4HANA requirements</a:t>
            </a:r>
          </a:p>
        </p:txBody>
      </p:sp>
      <p:graphicFrame>
        <p:nvGraphicFramePr>
          <p:cNvPr id="4" name="Table 3">
            <a:extLst>
              <a:ext uri="{FF2B5EF4-FFF2-40B4-BE49-F238E27FC236}">
                <a16:creationId xmlns:a16="http://schemas.microsoft.com/office/drawing/2014/main" id="{EB21D259-5CC1-460C-9FF4-59237AD59571}"/>
              </a:ext>
            </a:extLst>
          </p:cNvPr>
          <p:cNvGraphicFramePr>
            <a:graphicFrameLocks noGrp="1"/>
          </p:cNvGraphicFramePr>
          <p:nvPr>
            <p:extLst>
              <p:ext uri="{D42A27DB-BD31-4B8C-83A1-F6EECF244321}">
                <p14:modId xmlns:p14="http://schemas.microsoft.com/office/powerpoint/2010/main" val="1102119344"/>
              </p:ext>
            </p:extLst>
          </p:nvPr>
        </p:nvGraphicFramePr>
        <p:xfrm>
          <a:off x="985304" y="1517593"/>
          <a:ext cx="10004429" cy="4950948"/>
        </p:xfrm>
        <a:graphic>
          <a:graphicData uri="http://schemas.openxmlformats.org/drawingml/2006/table">
            <a:tbl>
              <a:tblPr firstRow="1" bandRow="1">
                <a:tableStyleId>{5C22544A-7EE6-4342-B048-85BDC9FD1C3A}</a:tableStyleId>
              </a:tblPr>
              <a:tblGrid>
                <a:gridCol w="1538440">
                  <a:extLst>
                    <a:ext uri="{9D8B030D-6E8A-4147-A177-3AD203B41FA5}">
                      <a16:colId xmlns:a16="http://schemas.microsoft.com/office/drawing/2014/main" val="3043022519"/>
                    </a:ext>
                  </a:extLst>
                </a:gridCol>
                <a:gridCol w="1469946">
                  <a:extLst>
                    <a:ext uri="{9D8B030D-6E8A-4147-A177-3AD203B41FA5}">
                      <a16:colId xmlns:a16="http://schemas.microsoft.com/office/drawing/2014/main" val="2092635900"/>
                    </a:ext>
                  </a:extLst>
                </a:gridCol>
                <a:gridCol w="1616119">
                  <a:extLst>
                    <a:ext uri="{9D8B030D-6E8A-4147-A177-3AD203B41FA5}">
                      <a16:colId xmlns:a16="http://schemas.microsoft.com/office/drawing/2014/main" val="237992077"/>
                    </a:ext>
                  </a:extLst>
                </a:gridCol>
                <a:gridCol w="1642354">
                  <a:extLst>
                    <a:ext uri="{9D8B030D-6E8A-4147-A177-3AD203B41FA5}">
                      <a16:colId xmlns:a16="http://schemas.microsoft.com/office/drawing/2014/main" val="1328838258"/>
                    </a:ext>
                  </a:extLst>
                </a:gridCol>
                <a:gridCol w="1820758">
                  <a:extLst>
                    <a:ext uri="{9D8B030D-6E8A-4147-A177-3AD203B41FA5}">
                      <a16:colId xmlns:a16="http://schemas.microsoft.com/office/drawing/2014/main" val="1679621409"/>
                    </a:ext>
                  </a:extLst>
                </a:gridCol>
                <a:gridCol w="1916812">
                  <a:extLst>
                    <a:ext uri="{9D8B030D-6E8A-4147-A177-3AD203B41FA5}">
                      <a16:colId xmlns:a16="http://schemas.microsoft.com/office/drawing/2014/main" val="2804217181"/>
                    </a:ext>
                  </a:extLst>
                </a:gridCol>
              </a:tblGrid>
              <a:tr h="1415272">
                <a:tc>
                  <a:txBody>
                    <a:bodyPr/>
                    <a:lstStyle/>
                    <a:p>
                      <a:endParaRPr lang="en-US" sz="1600" dirty="0"/>
                    </a:p>
                  </a:txBody>
                  <a:tcPr/>
                </a:tc>
                <a:tc>
                  <a:txBody>
                    <a:bodyPr/>
                    <a:lstStyle/>
                    <a:p>
                      <a:r>
                        <a:rPr lang="en-US" sz="1600" dirty="0"/>
                        <a:t>HANA DB RAM requirement</a:t>
                      </a:r>
                    </a:p>
                  </a:txBody>
                  <a:tcPr/>
                </a:tc>
                <a:tc>
                  <a:txBody>
                    <a:bodyPr/>
                    <a:lstStyle/>
                    <a:p>
                      <a:r>
                        <a:rPr lang="en-US" sz="1600" dirty="0"/>
                        <a:t>Application SAPS requirement (SAPS)</a:t>
                      </a:r>
                    </a:p>
                  </a:txBody>
                  <a:tcPr/>
                </a:tc>
                <a:tc>
                  <a:txBody>
                    <a:bodyPr/>
                    <a:lstStyle/>
                    <a:p>
                      <a:r>
                        <a:rPr lang="en-US" sz="1600" dirty="0"/>
                        <a:t>High Availability for DB, application and file-share</a:t>
                      </a:r>
                    </a:p>
                  </a:txBody>
                  <a:tcPr/>
                </a:tc>
                <a:tc>
                  <a:txBody>
                    <a:bodyPr/>
                    <a:lstStyle/>
                    <a:p>
                      <a:r>
                        <a:rPr lang="en-US" sz="1600" dirty="0"/>
                        <a:t>Disaster Recovery </a:t>
                      </a:r>
                      <a:br>
                        <a:rPr lang="en-US" sz="1600" dirty="0"/>
                      </a:br>
                      <a:r>
                        <a:rPr lang="en-US" sz="1600" dirty="0"/>
                        <a:t>for DB, application and file-share)</a:t>
                      </a:r>
                    </a:p>
                  </a:txBody>
                  <a:tcPr/>
                </a:tc>
                <a:tc>
                  <a:txBody>
                    <a:bodyPr/>
                    <a:lstStyle/>
                    <a:p>
                      <a:r>
                        <a:rPr lang="en-US" sz="1600" dirty="0"/>
                        <a:t>DB backup and retention period</a:t>
                      </a:r>
                    </a:p>
                  </a:txBody>
                  <a:tcPr/>
                </a:tc>
                <a:extLst>
                  <a:ext uri="{0D108BD9-81ED-4DB2-BD59-A6C34878D82A}">
                    <a16:rowId xmlns:a16="http://schemas.microsoft.com/office/drawing/2014/main" val="3282162021"/>
                  </a:ext>
                </a:extLst>
              </a:tr>
              <a:tr h="1680636">
                <a:tc>
                  <a:txBody>
                    <a:bodyPr/>
                    <a:lstStyle/>
                    <a:p>
                      <a:r>
                        <a:rPr lang="en-US" sz="1600" dirty="0"/>
                        <a:t>Production</a:t>
                      </a:r>
                    </a:p>
                  </a:txBody>
                  <a:tcPr/>
                </a:tc>
                <a:tc>
                  <a:txBody>
                    <a:bodyPr/>
                    <a:lstStyle/>
                    <a:p>
                      <a:r>
                        <a:rPr lang="en-US" sz="1600" dirty="0"/>
                        <a:t>2TiB</a:t>
                      </a:r>
                    </a:p>
                  </a:txBody>
                  <a:tcPr/>
                </a:tc>
                <a:tc>
                  <a:txBody>
                    <a:bodyPr/>
                    <a:lstStyle/>
                    <a:p>
                      <a:r>
                        <a:rPr lang="en-US" sz="1600" dirty="0"/>
                        <a:t>15,000</a:t>
                      </a:r>
                    </a:p>
                  </a:txBody>
                  <a:tcPr/>
                </a:tc>
                <a:tc>
                  <a:txBody>
                    <a:bodyPr/>
                    <a:lstStyle/>
                    <a:p>
                      <a:r>
                        <a:rPr lang="en-US" sz="1600" dirty="0"/>
                        <a:t>Required</a:t>
                      </a:r>
                      <a:br>
                        <a:rPr lang="en-US" sz="1600" dirty="0"/>
                      </a:br>
                      <a:r>
                        <a:rPr lang="en-US" sz="1600" dirty="0"/>
                        <a:t>(No data loss,</a:t>
                      </a:r>
                      <a:br>
                        <a:rPr lang="en-US" sz="1600" dirty="0"/>
                      </a:br>
                      <a:r>
                        <a:rPr lang="en-US" sz="1600" dirty="0"/>
                        <a:t>99.95%+ VM uptime)</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Required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Log backup every 30min retained</a:t>
                      </a:r>
                      <a:br>
                        <a:rPr lang="en-US" sz="1600" dirty="0"/>
                      </a:br>
                      <a:r>
                        <a:rPr lang="en-US" sz="1600" dirty="0"/>
                        <a:t>for 1 day,</a:t>
                      </a:r>
                      <a:br>
                        <a:rPr lang="en-US" sz="1600" dirty="0"/>
                      </a:br>
                      <a:r>
                        <a:rPr lang="en-US" sz="1600" dirty="0"/>
                        <a:t>Full daily backup for 1 month</a:t>
                      </a:r>
                    </a:p>
                  </a:txBody>
                  <a:tcPr/>
                </a:tc>
                <a:extLst>
                  <a:ext uri="{0D108BD9-81ED-4DB2-BD59-A6C34878D82A}">
                    <a16:rowId xmlns:a16="http://schemas.microsoft.com/office/drawing/2014/main" val="3195694808"/>
                  </a:ext>
                </a:extLst>
              </a:tr>
              <a:tr h="884545">
                <a:tc>
                  <a:txBody>
                    <a:bodyPr/>
                    <a:lstStyle/>
                    <a:p>
                      <a:r>
                        <a:rPr lang="en-US" sz="1600" dirty="0"/>
                        <a:t>Quality Assurance</a:t>
                      </a:r>
                    </a:p>
                  </a:txBody>
                  <a:tcPr/>
                </a:tc>
                <a:tc>
                  <a:txBody>
                    <a:bodyPr/>
                    <a:lstStyle/>
                    <a:p>
                      <a:r>
                        <a:rPr lang="en-US" sz="1600" dirty="0"/>
                        <a:t>2TiB</a:t>
                      </a:r>
                    </a:p>
                  </a:txBody>
                  <a:tcPr/>
                </a:tc>
                <a:tc>
                  <a:txBody>
                    <a:bodyPr/>
                    <a:lstStyle/>
                    <a:p>
                      <a:r>
                        <a:rPr lang="en-US" sz="1600" dirty="0"/>
                        <a:t>15,000</a:t>
                      </a:r>
                    </a:p>
                  </a:txBody>
                  <a:tcPr/>
                </a:tc>
                <a:tc>
                  <a:txBody>
                    <a:bodyPr/>
                    <a:lstStyle/>
                    <a:p>
                      <a:r>
                        <a:rPr lang="en-US" sz="1600" dirty="0"/>
                        <a:t>Required</a:t>
                      </a:r>
                      <a:br>
                        <a:rPr lang="en-US" sz="1600" dirty="0"/>
                      </a:br>
                      <a:r>
                        <a:rPr lang="en-US" sz="1600" dirty="0"/>
                        <a:t>(Same as Prod)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Full bi-weekly backup for 1 month</a:t>
                      </a:r>
                    </a:p>
                  </a:txBody>
                  <a:tcPr/>
                </a:tc>
                <a:extLst>
                  <a:ext uri="{0D108BD9-81ED-4DB2-BD59-A6C34878D82A}">
                    <a16:rowId xmlns:a16="http://schemas.microsoft.com/office/drawing/2014/main" val="2258102910"/>
                  </a:ext>
                </a:extLst>
              </a:tr>
              <a:tr h="970495">
                <a:tc>
                  <a:txBody>
                    <a:bodyPr/>
                    <a:lstStyle/>
                    <a:p>
                      <a:r>
                        <a:rPr lang="en-US" sz="1600" dirty="0"/>
                        <a:t>Development</a:t>
                      </a:r>
                    </a:p>
                  </a:txBody>
                  <a:tcPr/>
                </a:tc>
                <a:tc>
                  <a:txBody>
                    <a:bodyPr/>
                    <a:lstStyle/>
                    <a:p>
                      <a:r>
                        <a:rPr lang="en-US" sz="1600" dirty="0"/>
                        <a:t>192GiB</a:t>
                      </a:r>
                    </a:p>
                  </a:txBody>
                  <a:tcPr/>
                </a:tc>
                <a:tc>
                  <a:txBody>
                    <a:bodyPr/>
                    <a:lstStyle/>
                    <a:p>
                      <a:r>
                        <a:rPr lang="en-US" sz="1600" dirty="0"/>
                        <a:t>No</a:t>
                      </a:r>
                    </a:p>
                  </a:txBody>
                  <a:tcPr/>
                </a:tc>
                <a:tc>
                  <a:txBody>
                    <a:bodyPr/>
                    <a:lstStyle/>
                    <a:p>
                      <a:r>
                        <a:rPr lang="en-US" sz="1600" dirty="0"/>
                        <a:t>No</a:t>
                      </a:r>
                    </a:p>
                  </a:txBody>
                  <a:tcPr/>
                </a:tc>
                <a:tc>
                  <a:txBody>
                    <a:bodyPr/>
                    <a:lstStyle/>
                    <a:p>
                      <a:r>
                        <a:rPr lang="en-US" sz="1600"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Full bi-weekly backup for 1 month</a:t>
                      </a:r>
                    </a:p>
                  </a:txBody>
                  <a:tcPr/>
                </a:tc>
                <a:extLst>
                  <a:ext uri="{0D108BD9-81ED-4DB2-BD59-A6C34878D82A}">
                    <a16:rowId xmlns:a16="http://schemas.microsoft.com/office/drawing/2014/main" val="34497544"/>
                  </a:ext>
                </a:extLst>
              </a:tr>
            </a:tbl>
          </a:graphicData>
        </a:graphic>
      </p:graphicFrame>
    </p:spTree>
    <p:extLst>
      <p:ext uri="{BB962C8B-B14F-4D97-AF65-F5344CB8AC3E}">
        <p14:creationId xmlns:p14="http://schemas.microsoft.com/office/powerpoint/2010/main" val="3165426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5269135"/>
          </a:xfrm>
        </p:spPr>
        <p:txBody>
          <a:bodyPr/>
          <a:lstStyle/>
          <a:p>
            <a:pPr lvl="0"/>
            <a:r>
              <a:rPr lang="en-US" sz="2800" dirty="0">
                <a:solidFill>
                  <a:schemeClr val="bg1"/>
                </a:solidFill>
                <a:latin typeface="+mj-lt"/>
                <a:cs typeface="Segoe UI Semilight" panose="020B0402040204020203" pitchFamily="34" charset="0"/>
              </a:rPr>
              <a:t>Is the proposed solution fully certified by SAP?</a:t>
            </a:r>
          </a:p>
          <a:p>
            <a:pPr lvl="0"/>
            <a:r>
              <a:rPr lang="en-US" sz="2800" dirty="0">
                <a:solidFill>
                  <a:schemeClr val="bg1"/>
                </a:solidFill>
                <a:latin typeface="+mj-lt"/>
                <a:cs typeface="Segoe UI Semilight" panose="020B0402040204020203" pitchFamily="34" charset="0"/>
              </a:rPr>
              <a:t>Does the proposal meet Contoso business continuity requirements? What if there's outage on VM or storage? How can we restore from backup? How can we failover the landscape in case of an outage?</a:t>
            </a:r>
          </a:p>
          <a:p>
            <a:pPr lvl="0"/>
            <a:r>
              <a:rPr lang="en-US" sz="2800" dirty="0">
                <a:solidFill>
                  <a:schemeClr val="bg1"/>
                </a:solidFill>
                <a:latin typeface="+mj-lt"/>
                <a:cs typeface="Segoe UI Semilight" panose="020B0402040204020203" pitchFamily="34" charset="0"/>
              </a:rPr>
              <a:t>There're legacy systems on-prem that needs to interact with S/4HANA in cloud. How can we minimize performance impact in cross-premises scenarios?</a:t>
            </a:r>
          </a:p>
          <a:p>
            <a:pPr lvl="0"/>
            <a:r>
              <a:rPr lang="en-US" sz="2800" dirty="0">
                <a:solidFill>
                  <a:schemeClr val="bg1"/>
                </a:solidFill>
                <a:latin typeface="+mj-lt"/>
                <a:cs typeface="Segoe UI Semilight" panose="020B0402040204020203" pitchFamily="34" charset="0"/>
              </a:rPr>
              <a:t>Can we change the size of the environment if sizing requirements change in future?</a:t>
            </a:r>
          </a:p>
          <a:p>
            <a:pPr lvl="0"/>
            <a:r>
              <a:rPr lang="en-US" sz="2800" dirty="0">
                <a:solidFill>
                  <a:schemeClr val="bg1"/>
                </a:solidFill>
                <a:latin typeface="+mj-lt"/>
                <a:cs typeface="Segoe UI Semilight" panose="020B0402040204020203" pitchFamily="34" charset="0"/>
              </a:rPr>
              <a:t>Is there anything not included in the results of Azure Pricing Calculator?</a:t>
            </a:r>
          </a:p>
          <a:p>
            <a:pPr lvl="0"/>
            <a:r>
              <a:rPr lang="en-US" sz="2800" dirty="0">
                <a:solidFill>
                  <a:schemeClr val="bg1"/>
                </a:solidFill>
                <a:latin typeface="+mj-lt"/>
                <a:cs typeface="Segoe UI Semilight" panose="020B0402040204020203" pitchFamily="34" charset="0"/>
              </a:rPr>
              <a:t>CFO is asking for cost saving even further. What can we do to optimize the cost? What are our options?</a:t>
            </a:r>
          </a:p>
        </p:txBody>
      </p:sp>
    </p:spTree>
    <p:extLst>
      <p:ext uri="{BB962C8B-B14F-4D97-AF65-F5344CB8AC3E}">
        <p14:creationId xmlns:p14="http://schemas.microsoft.com/office/powerpoint/2010/main" val="28172632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Discuss key design considerations</a:t>
            </a:r>
          </a:p>
        </p:txBody>
      </p:sp>
      <p:sp>
        <p:nvSpPr>
          <p:cNvPr id="3" name="Content Placeholder 2"/>
          <p:cNvSpPr>
            <a:spLocks noGrp="1"/>
          </p:cNvSpPr>
          <p:nvPr>
            <p:ph sz="quarter" idx="10"/>
          </p:nvPr>
        </p:nvSpPr>
        <p:spPr>
          <a:xfrm>
            <a:off x="269239" y="1663947"/>
            <a:ext cx="11589386" cy="5765168"/>
          </a:xfrm>
        </p:spPr>
        <p:txBody>
          <a:bodyPr/>
          <a:lstStyle/>
          <a:p>
            <a:pPr lvl="0"/>
            <a:r>
              <a:rPr lang="en-US" sz="2800" dirty="0">
                <a:solidFill>
                  <a:schemeClr val="bg1"/>
                </a:solidFill>
                <a:latin typeface="+mj-lt"/>
                <a:cs typeface="Segoe UI Semilight" panose="020B0402040204020203" pitchFamily="34" charset="0"/>
              </a:rPr>
              <a:t>Key design components:</a:t>
            </a:r>
          </a:p>
          <a:p>
            <a:pPr lvl="1"/>
            <a:r>
              <a:rPr lang="en-US" sz="2400" dirty="0">
                <a:solidFill>
                  <a:schemeClr val="bg1"/>
                </a:solidFill>
                <a:latin typeface="+mj-lt"/>
                <a:cs typeface="Segoe UI Semilight" panose="020B0402040204020203" pitchFamily="34" charset="0"/>
              </a:rPr>
              <a:t>HANA System Replication</a:t>
            </a:r>
          </a:p>
          <a:p>
            <a:pPr lvl="1"/>
            <a:r>
              <a:rPr lang="en-US" sz="2400" dirty="0">
                <a:solidFill>
                  <a:schemeClr val="bg1"/>
                </a:solidFill>
                <a:latin typeface="+mj-lt"/>
                <a:cs typeface="Segoe UI Semilight" panose="020B0402040204020203" pitchFamily="34" charset="0"/>
              </a:rPr>
              <a:t>Windows/Linux clusters</a:t>
            </a:r>
          </a:p>
          <a:p>
            <a:pPr lvl="1"/>
            <a:r>
              <a:rPr lang="en-US" sz="2400" dirty="0">
                <a:solidFill>
                  <a:schemeClr val="bg1"/>
                </a:solidFill>
                <a:latin typeface="+mj-lt"/>
                <a:cs typeface="Segoe UI Semilight" panose="020B0402040204020203" pitchFamily="34" charset="0"/>
              </a:rPr>
              <a:t>Windows SOFS or Linux DRBD or Azure NetApp Files</a:t>
            </a:r>
          </a:p>
          <a:p>
            <a:pPr lvl="1"/>
            <a:r>
              <a:rPr lang="en-US" sz="2400" dirty="0">
                <a:solidFill>
                  <a:schemeClr val="bg1"/>
                </a:solidFill>
                <a:latin typeface="+mj-lt"/>
                <a:cs typeface="Segoe UI Semilight" panose="020B0402040204020203" pitchFamily="34" charset="0"/>
              </a:rPr>
              <a:t>Azure Site Recovery</a:t>
            </a:r>
          </a:p>
          <a:p>
            <a:pPr lvl="1"/>
            <a:r>
              <a:rPr lang="en-US" sz="2400" dirty="0">
                <a:solidFill>
                  <a:schemeClr val="bg1"/>
                </a:solidFill>
                <a:latin typeface="+mj-lt"/>
                <a:cs typeface="Segoe UI Semilight" panose="020B0402040204020203" pitchFamily="34" charset="0"/>
              </a:rPr>
              <a:t>VNet Hub &amp; Spoke topology</a:t>
            </a:r>
          </a:p>
          <a:p>
            <a:r>
              <a:rPr lang="en-US" sz="2800" dirty="0">
                <a:solidFill>
                  <a:schemeClr val="bg1"/>
                </a:solidFill>
                <a:latin typeface="+mj-lt"/>
                <a:cs typeface="Segoe UI Semilight" panose="020B0402040204020203" pitchFamily="34" charset="0"/>
              </a:rPr>
              <a:t>Two primary HA/DR options</a:t>
            </a:r>
          </a:p>
          <a:p>
            <a:pPr lvl="1"/>
            <a:r>
              <a:rPr lang="en-US" sz="2400" dirty="0">
                <a:solidFill>
                  <a:schemeClr val="bg1"/>
                </a:solidFill>
                <a:latin typeface="+mj-lt"/>
                <a:cs typeface="Segoe UI Semilight" panose="020B0402040204020203" pitchFamily="34" charset="0"/>
              </a:rPr>
              <a:t>HA in an Availability Set and DR across regions (DR replica can coexist with QA in the second region)</a:t>
            </a:r>
          </a:p>
          <a:p>
            <a:pPr lvl="1"/>
            <a:r>
              <a:rPr lang="en-US" sz="2400" dirty="0">
                <a:solidFill>
                  <a:schemeClr val="bg1"/>
                </a:solidFill>
                <a:latin typeface="+mj-lt"/>
                <a:cs typeface="Segoe UI Semilight" panose="020B0402040204020203" pitchFamily="34" charset="0"/>
              </a:rPr>
              <a:t>HA/DR across Availability Zones</a:t>
            </a: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p:txBody>
      </p:sp>
    </p:spTree>
    <p:extLst>
      <p:ext uri="{BB962C8B-B14F-4D97-AF65-F5344CB8AC3E}">
        <p14:creationId xmlns:p14="http://schemas.microsoft.com/office/powerpoint/2010/main" val="28200216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Infrastructure considerations</a:t>
            </a:r>
          </a:p>
        </p:txBody>
      </p:sp>
      <p:sp>
        <p:nvSpPr>
          <p:cNvPr id="3" name="Content Placeholder 2"/>
          <p:cNvSpPr>
            <a:spLocks noGrp="1"/>
          </p:cNvSpPr>
          <p:nvPr>
            <p:ph sz="quarter" idx="10"/>
          </p:nvPr>
        </p:nvSpPr>
        <p:spPr>
          <a:xfrm>
            <a:off x="269239" y="1663947"/>
            <a:ext cx="11589386" cy="6057043"/>
          </a:xfrm>
        </p:spPr>
        <p:txBody>
          <a:bodyPr/>
          <a:lstStyle/>
          <a:p>
            <a:pPr lvl="0"/>
            <a:r>
              <a:rPr lang="en-US" sz="2800" dirty="0">
                <a:solidFill>
                  <a:schemeClr val="bg1"/>
                </a:solidFill>
                <a:latin typeface="+mj-lt"/>
                <a:cs typeface="Segoe UI Semilight" panose="020B0402040204020203" pitchFamily="34" charset="0"/>
              </a:rPr>
              <a:t>Networking considerations</a:t>
            </a:r>
          </a:p>
          <a:p>
            <a:pPr lvl="1"/>
            <a:r>
              <a:rPr lang="en-US" sz="2400" dirty="0">
                <a:solidFill>
                  <a:schemeClr val="bg1"/>
                </a:solidFill>
                <a:latin typeface="+mj-lt"/>
                <a:cs typeface="Segoe UI Semilight" panose="020B0402040204020203" pitchFamily="34" charset="0"/>
              </a:rPr>
              <a:t>ExpressRoute for end user access with geo-redundancy provisions</a:t>
            </a:r>
          </a:p>
          <a:p>
            <a:pPr lvl="1"/>
            <a:r>
              <a:rPr lang="en-US" sz="2400" dirty="0">
                <a:solidFill>
                  <a:schemeClr val="bg1"/>
                </a:solidFill>
                <a:latin typeface="+mj-lt"/>
                <a:cs typeface="Segoe UI Semilight" panose="020B0402040204020203" pitchFamily="34" charset="0"/>
              </a:rPr>
              <a:t>Site-to-Site VPN for remote administration and monitoring</a:t>
            </a:r>
          </a:p>
          <a:p>
            <a:pPr lvl="0"/>
            <a:r>
              <a:rPr lang="en-US" sz="2800" dirty="0">
                <a:solidFill>
                  <a:schemeClr val="bg1"/>
                </a:solidFill>
                <a:latin typeface="+mj-lt"/>
                <a:cs typeface="Segoe UI Semilight" panose="020B0402040204020203" pitchFamily="34" charset="0"/>
              </a:rPr>
              <a:t>Additional infrastructure considerations</a:t>
            </a:r>
          </a:p>
          <a:p>
            <a:pPr lvl="1"/>
            <a:r>
              <a:rPr lang="en-US" sz="2400" dirty="0">
                <a:solidFill>
                  <a:schemeClr val="bg1"/>
                </a:solidFill>
                <a:latin typeface="+mj-lt"/>
                <a:cs typeface="Segoe UI Semilight" panose="020B0402040204020203" pitchFamily="34" charset="0"/>
              </a:rPr>
              <a:t>Blob storage for backup retention</a:t>
            </a:r>
          </a:p>
          <a:p>
            <a:pPr lvl="1"/>
            <a:r>
              <a:rPr lang="en-US" sz="2400" dirty="0">
                <a:solidFill>
                  <a:schemeClr val="bg1"/>
                </a:solidFill>
                <a:latin typeface="+mj-lt"/>
                <a:cs typeface="Segoe UI Semilight" panose="020B0402040204020203" pitchFamily="34" charset="0"/>
              </a:rPr>
              <a:t>Jump-box</a:t>
            </a:r>
          </a:p>
          <a:p>
            <a:pPr lvl="1"/>
            <a:r>
              <a:rPr lang="en-US" sz="2400" dirty="0">
                <a:solidFill>
                  <a:schemeClr val="bg1"/>
                </a:solidFill>
                <a:latin typeface="+mj-lt"/>
                <a:cs typeface="Segoe UI Semilight" panose="020B0402040204020203" pitchFamily="34" charset="0"/>
              </a:rPr>
              <a:t>DNS</a:t>
            </a:r>
          </a:p>
          <a:p>
            <a:pPr lvl="1"/>
            <a:r>
              <a:rPr lang="en-US" sz="2400" dirty="0">
                <a:solidFill>
                  <a:schemeClr val="bg1"/>
                </a:solidFill>
                <a:latin typeface="+mj-lt"/>
                <a:cs typeface="Segoe UI Semilight" panose="020B0402040204020203" pitchFamily="34" charset="0"/>
              </a:rPr>
              <a:t>Patching</a:t>
            </a:r>
          </a:p>
          <a:p>
            <a:pPr lvl="1"/>
            <a:r>
              <a:rPr lang="en-US" sz="2400" dirty="0">
                <a:solidFill>
                  <a:schemeClr val="bg1"/>
                </a:solidFill>
                <a:latin typeface="+mj-lt"/>
                <a:cs typeface="Segoe UI Semilight" panose="020B0402040204020203" pitchFamily="34" charset="0"/>
              </a:rPr>
              <a:t>Backup</a:t>
            </a:r>
          </a:p>
          <a:p>
            <a:pPr lvl="1"/>
            <a:r>
              <a:rPr lang="en-US" sz="2400" dirty="0">
                <a:solidFill>
                  <a:schemeClr val="bg1"/>
                </a:solidFill>
                <a:latin typeface="+mj-lt"/>
                <a:cs typeface="Segoe UI Semilight" panose="020B0402040204020203" pitchFamily="34" charset="0"/>
              </a:rPr>
              <a:t>Monitoring</a:t>
            </a:r>
          </a:p>
          <a:p>
            <a:pPr lvl="1"/>
            <a:r>
              <a:rPr lang="en-US" sz="2400" dirty="0">
                <a:solidFill>
                  <a:schemeClr val="bg1"/>
                </a:solidFill>
                <a:latin typeface="+mj-lt"/>
                <a:cs typeface="Segoe UI Semilight" panose="020B0402040204020203" pitchFamily="34" charset="0"/>
              </a:rPr>
              <a:t>Cluster arbitration (Cloud Witness and SBD)</a:t>
            </a:r>
          </a:p>
          <a:p>
            <a:pPr lvl="1"/>
            <a:r>
              <a:rPr lang="en-US" sz="2400" dirty="0">
                <a:solidFill>
                  <a:schemeClr val="bg1"/>
                </a:solidFill>
                <a:latin typeface="+mj-lt"/>
                <a:cs typeface="Segoe UI Semilight" panose="020B0402040204020203" pitchFamily="34" charset="0"/>
              </a:rPr>
              <a:t>Proximity placement groups</a:t>
            </a: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p:txBody>
      </p:sp>
    </p:spTree>
    <p:extLst>
      <p:ext uri="{BB962C8B-B14F-4D97-AF65-F5344CB8AC3E}">
        <p14:creationId xmlns:p14="http://schemas.microsoft.com/office/powerpoint/2010/main" val="336378253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6674</Words>
  <Application>Microsoft Office PowerPoint</Application>
  <PresentationFormat>Widescreen</PresentationFormat>
  <Paragraphs>544</Paragraphs>
  <Slides>40</Slides>
  <Notes>40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40</vt:i4>
      </vt:variant>
    </vt:vector>
  </HeadingPairs>
  <TitlesOfParts>
    <vt:vector size="55" baseType="lpstr">
      <vt:lpstr>-apple-system</vt:lpstr>
      <vt:lpstr>Arial</vt:lpstr>
      <vt:lpstr>Calibri</vt:lpstr>
      <vt:lpstr>Calibri Light</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SAP HANA on Azure Whiteboard Design Session </vt:lpstr>
      <vt:lpstr>Abstract and learning objectives</vt:lpstr>
      <vt:lpstr>Step 1: Review the customer case study</vt:lpstr>
      <vt:lpstr>Customer situation : Contoso Group </vt:lpstr>
      <vt:lpstr>Contoso CIO Vision </vt:lpstr>
      <vt:lpstr>Contoso S/4HANA requirements</vt:lpstr>
      <vt:lpstr>Customer objections</vt:lpstr>
      <vt:lpstr>Discuss key design considerations</vt:lpstr>
      <vt:lpstr>Infrastructure considerations</vt:lpstr>
      <vt:lpstr>SAP on Azure – A wide variety of Compute instances</vt:lpstr>
      <vt:lpstr>SAP VM &amp; Storage Sizing Principles</vt:lpstr>
      <vt:lpstr>Pick Azure Compute for HANA and Application Servers</vt:lpstr>
      <vt:lpstr>Choose Azure VM types to meet sizing requirements</vt:lpstr>
      <vt:lpstr>Premium Storage KPIs (Cost differ by region)</vt:lpstr>
      <vt:lpstr>SAP HA in availability sets and DR across regions</vt:lpstr>
      <vt:lpstr>S/4HANA HA and DR across Availability Zones</vt:lpstr>
      <vt:lpstr>Disaster Recovery Solutions for LOB applications/SAP on Azure</vt:lpstr>
      <vt:lpstr>Online Azure pricing calculator</vt:lpstr>
      <vt:lpstr>Step 2: Design and price the solution</vt:lpstr>
      <vt:lpstr>Step 3: Present the solution</vt:lpstr>
      <vt:lpstr>Wrap-up</vt:lpstr>
      <vt:lpstr>Preferred target audience</vt:lpstr>
      <vt:lpstr>Azure VM Design Tips</vt:lpstr>
      <vt:lpstr>S/4HANA: HA (in availability sets) and DR (across regions)</vt:lpstr>
      <vt:lpstr>S/4HANA: HA and DR (across availability zones)</vt:lpstr>
      <vt:lpstr>Baseline knowledge for SAP as a service on Azure</vt:lpstr>
      <vt:lpstr>S/4HANA on Azure: T-Shirt Pricing</vt:lpstr>
      <vt:lpstr>Azure VM Pricing Tips</vt:lpstr>
      <vt:lpstr>Automated HANA deployment with Terraform and Ansible Step-by-step Hands-on Lab guidance can be found on GitHub</vt:lpstr>
      <vt:lpstr>Preferred objections handling </vt:lpstr>
      <vt:lpstr>Preferred objections handling #1 </vt:lpstr>
      <vt:lpstr>Preferred objections handling #2 </vt:lpstr>
      <vt:lpstr>Preferred objections handling #3 </vt:lpstr>
      <vt:lpstr>Process to optimize SAP landscape</vt:lpstr>
      <vt:lpstr>Preferred objections handling #4 </vt:lpstr>
      <vt:lpstr>Preferred objections handling #5 </vt:lpstr>
      <vt:lpstr>Customer quote </vt:lpstr>
      <vt:lpstr>Resources</vt:lpstr>
      <vt:lpstr>SAP on Azure - Cloud Assessment Session   (= Architecture Design Session)   </vt:lpstr>
      <vt:lpstr>Latest SAP HANA on Azure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2022-03-16T22:39:47Z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